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86" r:id="rId2"/>
    <p:sldId id="268" r:id="rId3"/>
    <p:sldId id="288" r:id="rId4"/>
    <p:sldId id="290" r:id="rId5"/>
    <p:sldId id="295" r:id="rId6"/>
    <p:sldId id="270" r:id="rId7"/>
    <p:sldId id="273" r:id="rId8"/>
    <p:sldId id="275" r:id="rId9"/>
    <p:sldId id="272" r:id="rId10"/>
    <p:sldId id="276" r:id="rId11"/>
    <p:sldId id="271" r:id="rId12"/>
    <p:sldId id="266" r:id="rId13"/>
    <p:sldId id="277" r:id="rId14"/>
    <p:sldId id="281" r:id="rId15"/>
    <p:sldId id="282" r:id="rId16"/>
    <p:sldId id="283" r:id="rId17"/>
    <p:sldId id="284" r:id="rId18"/>
    <p:sldId id="285" r:id="rId19"/>
    <p:sldId id="294" r:id="rId2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5E526-FFD6-425B-842A-A0F1746E0D85}" type="datetimeFigureOut">
              <a:rPr lang="zh-TW" altLang="en-US" smtClean="0"/>
              <a:t>2021/12/11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1A3744-6F65-4D4A-BFBC-80A1D8DEF67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672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1A3744-6F65-4D4A-BFBC-80A1D8DEF67E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7180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2893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118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6320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3983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0449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1937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2319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1643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0273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0893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0694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CE54F1E0-82FA-4BD4-935D-CEA544ECC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F9B7B10-52D4-4990-9A86-4874C0EDAF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526ECCF-5DD2-4CFC-8AE9-3E89F5EF59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27745-2425-47A9-B5E8-346643C0B5F8}" type="datetimeFigureOut">
              <a:rPr lang="zh-TW" altLang="en-US" smtClean="0"/>
              <a:t>2021/12/11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944F424-507C-4445-825D-0FC6FF6471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69194AB-AE5D-4910-B556-1C3A777A6F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2FD55-FC10-4E9D-9157-F5F13C64BFC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0764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51B084D9-4219-4730-A52F-6FFADD6E0E1E}"/>
              </a:ext>
            </a:extLst>
          </p:cNvPr>
          <p:cNvSpPr/>
          <p:nvPr/>
        </p:nvSpPr>
        <p:spPr>
          <a:xfrm>
            <a:off x="1821024" y="2351782"/>
            <a:ext cx="854995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dirty="0">
                <a:latin typeface="CMBX12"/>
              </a:rPr>
              <a:t>Pricing Reverse Mortgages with Early Repayment</a:t>
            </a:r>
          </a:p>
          <a:p>
            <a:r>
              <a:rPr lang="en-US" altLang="zh-TW" sz="3200" dirty="0">
                <a:latin typeface="CMBX12"/>
              </a:rPr>
              <a:t>Options and Early Redemption Charges</a:t>
            </a:r>
            <a:endParaRPr lang="zh-TW" altLang="en-US" sz="3200" dirty="0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E2D91FDA-E1F4-43CE-82DF-20B5B9FCD9D8}"/>
              </a:ext>
            </a:extLst>
          </p:cNvPr>
          <p:cNvSpPr txBox="1"/>
          <p:nvPr/>
        </p:nvSpPr>
        <p:spPr>
          <a:xfrm>
            <a:off x="9382397" y="5775649"/>
            <a:ext cx="1977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報告者：鄭亦彣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7CD591D6-57BB-436F-B334-E5B42D2870F0}"/>
              </a:ext>
            </a:extLst>
          </p:cNvPr>
          <p:cNvSpPr/>
          <p:nvPr/>
        </p:nvSpPr>
        <p:spPr>
          <a:xfrm>
            <a:off x="1821024" y="3496260"/>
            <a:ext cx="5955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具有提前還款選擇權和提前贖回費用的反向抵押貸款定價</a:t>
            </a:r>
          </a:p>
        </p:txBody>
      </p:sp>
    </p:spTree>
    <p:extLst>
      <p:ext uri="{BB962C8B-B14F-4D97-AF65-F5344CB8AC3E}">
        <p14:creationId xmlns:p14="http://schemas.microsoft.com/office/powerpoint/2010/main" val="1743122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64181B86-DFA2-4071-BC41-142EF21E375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012860" y="1504590"/>
            <a:ext cx="6328967" cy="4637631"/>
          </a:xfrm>
          <a:prstGeom prst="rect">
            <a:avLst/>
          </a:prstGeom>
        </p:spPr>
      </p:pic>
      <p:sp>
        <p:nvSpPr>
          <p:cNvPr id="3" name="文字方塊 2">
            <a:extLst>
              <a:ext uri="{FF2B5EF4-FFF2-40B4-BE49-F238E27FC236}">
                <a16:creationId xmlns:a16="http://schemas.microsoft.com/office/drawing/2014/main" id="{2A9785A3-62D6-422B-937A-775D785F5791}"/>
              </a:ext>
            </a:extLst>
          </p:cNvPr>
          <p:cNvSpPr txBox="1"/>
          <p:nvPr/>
        </p:nvSpPr>
        <p:spPr>
          <a:xfrm>
            <a:off x="734305" y="596843"/>
            <a:ext cx="2557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u="sng" kern="0" dirty="0">
                <a:latin typeface="+mj-ea"/>
                <a:ea typeface="+mj-ea"/>
              </a:rPr>
              <a:t>考慮死亡率後的三維樹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343F633B-B64B-46C7-BB7C-9161FDEC7DB6}"/>
                  </a:ext>
                </a:extLst>
              </p:cNvPr>
              <p:cNvSpPr/>
              <p:nvPr/>
            </p:nvSpPr>
            <p:spPr>
              <a:xfrm>
                <a:off x="6403909" y="5901703"/>
                <a:ext cx="5464629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zh-TW" altLang="zh-TW" i="1" kern="0"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TW" kern="0"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q</m:t>
                        </m:r>
                      </m:e>
                      <m:sub>
                        <m:r>
                          <a:rPr lang="en-US" altLang="zh-TW" kern="0"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1</m:t>
                        </m:r>
                      </m:sub>
                    </m:sSub>
                    <m:r>
                      <a:rPr lang="zh-TW" altLang="en-US" kern="0">
                        <a:latin typeface="Cambria Math" panose="02040503050406030204" pitchFamily="18" charset="0"/>
                        <a:ea typeface="+mj-ea"/>
                        <a:cs typeface="CMR10"/>
                      </a:rPr>
                      <m:t>：</m:t>
                    </m:r>
                  </m:oMath>
                </a14:m>
                <a:r>
                  <a:rPr lang="zh-TW" altLang="zh-TW" kern="0" dirty="0">
                    <a:latin typeface="+mj-ea"/>
                    <a:ea typeface="+mj-ea"/>
                    <a:cs typeface="CMR10"/>
                  </a:rPr>
                  <a:t>保單持有人在</a:t>
                </a:r>
                <a:r>
                  <a:rPr lang="zh-TW" altLang="en-US" kern="0" dirty="0">
                    <a:latin typeface="+mj-ea"/>
                    <a:ea typeface="+mj-ea"/>
                    <a:cs typeface="CMR10"/>
                  </a:rPr>
                  <a:t>第</a:t>
                </a:r>
                <a:r>
                  <a:rPr lang="en-US" altLang="zh-TW" kern="0" dirty="0">
                    <a:latin typeface="+mj-ea"/>
                    <a:ea typeface="+mj-ea"/>
                    <a:cs typeface="CMR10"/>
                  </a:rPr>
                  <a:t>1</a:t>
                </a:r>
                <a:r>
                  <a:rPr lang="zh-TW" altLang="en-US" kern="0" dirty="0">
                    <a:latin typeface="+mj-ea"/>
                    <a:ea typeface="+mj-ea"/>
                    <a:cs typeface="CMR10"/>
                  </a:rPr>
                  <a:t>期</a:t>
                </a:r>
                <a:r>
                  <a:rPr lang="zh-TW" altLang="zh-TW" kern="0" dirty="0">
                    <a:latin typeface="+mj-ea"/>
                    <a:ea typeface="+mj-ea"/>
                    <a:cs typeface="CMR10"/>
                  </a:rPr>
                  <a:t>和</a:t>
                </a:r>
                <a:r>
                  <a:rPr lang="zh-TW" altLang="en-US" kern="0" dirty="0">
                    <a:latin typeface="+mj-ea"/>
                    <a:ea typeface="+mj-ea"/>
                    <a:cs typeface="CMR10"/>
                  </a:rPr>
                  <a:t>第</a:t>
                </a:r>
                <a:r>
                  <a:rPr lang="en-US" altLang="zh-TW" kern="0" dirty="0">
                    <a:latin typeface="+mj-ea"/>
                    <a:ea typeface="+mj-ea"/>
                    <a:cs typeface="CMR10"/>
                  </a:rPr>
                  <a:t>2</a:t>
                </a:r>
                <a:r>
                  <a:rPr lang="zh-TW" altLang="en-US" kern="0" dirty="0">
                    <a:latin typeface="+mj-ea"/>
                    <a:ea typeface="+mj-ea"/>
                    <a:cs typeface="CMR10"/>
                  </a:rPr>
                  <a:t>期</a:t>
                </a:r>
                <a:r>
                  <a:rPr lang="zh-TW" altLang="zh-TW" kern="0" dirty="0">
                    <a:latin typeface="+mj-ea"/>
                    <a:ea typeface="+mj-ea"/>
                    <a:cs typeface="CMR10"/>
                  </a:rPr>
                  <a:t>之間</a:t>
                </a:r>
                <a:r>
                  <a:rPr lang="zh-TW" altLang="en-US" kern="0" dirty="0">
                    <a:latin typeface="+mj-ea"/>
                    <a:ea typeface="+mj-ea"/>
                    <a:cs typeface="CMR10"/>
                  </a:rPr>
                  <a:t>的預期</a:t>
                </a:r>
                <a:r>
                  <a:rPr lang="zh-TW" altLang="zh-TW" kern="0" dirty="0">
                    <a:latin typeface="+mj-ea"/>
                    <a:ea typeface="+mj-ea"/>
                    <a:cs typeface="CMR10"/>
                  </a:rPr>
                  <a:t>死亡</a:t>
                </a:r>
                <a:r>
                  <a:rPr lang="zh-TW" altLang="en-US" kern="0" dirty="0">
                    <a:latin typeface="+mj-ea"/>
                    <a:ea typeface="+mj-ea"/>
                    <a:cs typeface="CMR10"/>
                  </a:rPr>
                  <a:t>率</a:t>
                </a:r>
              </a:p>
            </p:txBody>
          </p:sp>
        </mc:Choice>
        <mc:Fallback xmlns=""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343F633B-B64B-46C7-BB7C-9161FDEC7DB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3909" y="5901703"/>
                <a:ext cx="5464629" cy="369332"/>
              </a:xfrm>
              <a:prstGeom prst="rect">
                <a:avLst/>
              </a:prstGeom>
              <a:blipFill>
                <a:blip r:embed="rId3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矩形 4">
            <a:extLst>
              <a:ext uri="{FF2B5EF4-FFF2-40B4-BE49-F238E27FC236}">
                <a16:creationId xmlns:a16="http://schemas.microsoft.com/office/drawing/2014/main" id="{2C4CDF50-2CD4-46FA-A12B-7FDC8FE7D191}"/>
              </a:ext>
            </a:extLst>
          </p:cNvPr>
          <p:cNvSpPr/>
          <p:nvPr/>
        </p:nvSpPr>
        <p:spPr>
          <a:xfrm>
            <a:off x="5827949" y="715779"/>
            <a:ext cx="41683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sz="1400" kern="0" dirty="0">
                <a:latin typeface="+mj-ea"/>
              </a:rPr>
              <a:t>死亡風險獨立於短期利率和房地產價格</a:t>
            </a:r>
            <a:r>
              <a:rPr lang="zh-TW" altLang="en-US" sz="1400" kern="0" dirty="0">
                <a:latin typeface="+mj-ea"/>
              </a:rPr>
              <a:t>，</a:t>
            </a:r>
            <a:endParaRPr lang="en-US" altLang="zh-TW" sz="1400" kern="0" dirty="0">
              <a:latin typeface="+mj-ea"/>
            </a:endParaRPr>
          </a:p>
          <a:p>
            <a:pPr>
              <a:spcAft>
                <a:spcPts val="0"/>
              </a:spcAft>
            </a:pPr>
            <a:r>
              <a:rPr lang="zh-TW" altLang="en-US" sz="1400" kern="0" dirty="0">
                <a:latin typeface="+mj-ea"/>
                <a:ea typeface="+mj-ea"/>
              </a:rPr>
              <a:t>因此</a:t>
            </a:r>
            <a:r>
              <a:rPr lang="zh-TW" altLang="zh-TW" sz="1400" kern="0" dirty="0">
                <a:latin typeface="+mj-ea"/>
                <a:ea typeface="+mj-ea"/>
              </a:rPr>
              <a:t>無需新增額外的維度來類比死亡過程的演化。</a:t>
            </a:r>
            <a:endParaRPr lang="en-US" altLang="zh-TW" sz="1400" kern="0" dirty="0">
              <a:latin typeface="+mj-ea"/>
              <a:ea typeface="+mj-ea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DCBE15AA-123C-4168-84FA-BE7F9EAE2238}"/>
              </a:ext>
            </a:extLst>
          </p:cNvPr>
          <p:cNvSpPr/>
          <p:nvPr/>
        </p:nvSpPr>
        <p:spPr>
          <a:xfrm>
            <a:off x="734305" y="956297"/>
            <a:ext cx="63289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1400" kern="0" dirty="0">
                <a:latin typeface="+mj-ea"/>
              </a:rPr>
              <a:t>將一個</a:t>
            </a:r>
            <a:r>
              <a:rPr lang="zh-TW" altLang="en-US" sz="1400" kern="0" dirty="0">
                <a:latin typeface="+mj-ea"/>
              </a:rPr>
              <a:t>代表保單持有人死亡的</a:t>
            </a:r>
            <a:r>
              <a:rPr lang="zh-TW" altLang="zh-TW" sz="1400" kern="0" dirty="0">
                <a:latin typeface="+mj-ea"/>
              </a:rPr>
              <a:t>分支添加到樹的每個節點。</a:t>
            </a:r>
            <a:endParaRPr lang="zh-TW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20602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0FAFFBFC-4CAA-4A4F-9559-D1493333D454}"/>
              </a:ext>
            </a:extLst>
          </p:cNvPr>
          <p:cNvSpPr/>
          <p:nvPr/>
        </p:nvSpPr>
        <p:spPr>
          <a:xfrm>
            <a:off x="773043" y="715739"/>
            <a:ext cx="26981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sz="2800" b="1" dirty="0"/>
              <a:t>評估公平年金率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0631557E-5112-44C8-98D6-0E0D3A1B2631}"/>
              </a:ext>
            </a:extLst>
          </p:cNvPr>
          <p:cNvSpPr/>
          <p:nvPr/>
        </p:nvSpPr>
        <p:spPr>
          <a:xfrm>
            <a:off x="1060580" y="1478816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sz="2000" b="1" kern="0" dirty="0">
                <a:latin typeface="+mn-ea"/>
              </a:rPr>
              <a:t>1.</a:t>
            </a:r>
            <a:r>
              <a:rPr lang="zh-TW" altLang="en-US" sz="2000" b="1" kern="0" dirty="0">
                <a:latin typeface="+mn-ea"/>
              </a:rPr>
              <a:t> 考慮</a:t>
            </a:r>
            <a:r>
              <a:rPr lang="en-US" altLang="zh-TW" sz="2000" b="1" kern="0" dirty="0">
                <a:latin typeface="+mn-ea"/>
              </a:rPr>
              <a:t>Loan Balance</a:t>
            </a:r>
            <a:r>
              <a:rPr lang="zh-TW" altLang="zh-TW" sz="2000" b="1" kern="0" dirty="0">
                <a:latin typeface="+mn-ea"/>
              </a:rPr>
              <a:t>組合爆炸問題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52531B3A-1494-4139-8191-4605C7A5DB1A}"/>
              </a:ext>
            </a:extLst>
          </p:cNvPr>
          <p:cNvSpPr/>
          <p:nvPr/>
        </p:nvSpPr>
        <p:spPr>
          <a:xfrm>
            <a:off x="1060580" y="3625526"/>
            <a:ext cx="75888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TW" altLang="zh-TW" kern="0" dirty="0">
                <a:latin typeface="+mj-ea"/>
                <a:ea typeface="+mj-ea"/>
              </a:rPr>
              <a:t>因利率路徑不同</a:t>
            </a:r>
            <a:r>
              <a:rPr lang="zh-TW" altLang="en-US" kern="0" dirty="0">
                <a:latin typeface="+mj-ea"/>
                <a:ea typeface="+mj-ea"/>
              </a:rPr>
              <a:t>，造成</a:t>
            </a:r>
            <a:r>
              <a:rPr lang="en-US" altLang="zh-TW" kern="0" dirty="0">
                <a:latin typeface="+mj-ea"/>
                <a:ea typeface="+mj-ea"/>
              </a:rPr>
              <a:t>Loan Balance</a:t>
            </a:r>
            <a:r>
              <a:rPr lang="zh-TW" altLang="zh-TW" kern="0" dirty="0">
                <a:latin typeface="+mj-ea"/>
                <a:ea typeface="+mj-ea"/>
              </a:rPr>
              <a:t>的節點隨著期數增加而爆炸性成長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ABD91FE3-D494-419D-ADAD-175B18CFD8BE}"/>
              </a:ext>
            </a:extLst>
          </p:cNvPr>
          <p:cNvSpPr/>
          <p:nvPr/>
        </p:nvSpPr>
        <p:spPr>
          <a:xfrm>
            <a:off x="1234616" y="2129865"/>
            <a:ext cx="90351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1600" kern="0" dirty="0">
                <a:latin typeface="+mj-ea"/>
                <a:ea typeface="+mj-ea"/>
              </a:rPr>
              <a:t>貸款餘額定義為</a:t>
            </a:r>
            <a:r>
              <a:rPr lang="zh-TW" altLang="zh-TW" sz="1600" kern="0" dirty="0">
                <a:solidFill>
                  <a:schemeClr val="accent1"/>
                </a:solidFill>
                <a:latin typeface="+mj-ea"/>
                <a:ea typeface="+mj-ea"/>
              </a:rPr>
              <a:t>年金</a:t>
            </a:r>
            <a:r>
              <a:rPr lang="zh-TW" altLang="zh-TW" sz="1600" kern="0" dirty="0">
                <a:latin typeface="+mj-ea"/>
                <a:ea typeface="+mj-ea"/>
              </a:rPr>
              <a:t>和</a:t>
            </a:r>
            <a:r>
              <a:rPr lang="zh-TW" altLang="zh-TW" sz="1600" kern="0" dirty="0">
                <a:solidFill>
                  <a:srgbClr val="C00000"/>
                </a:solidFill>
                <a:latin typeface="+mj-ea"/>
                <a:ea typeface="+mj-ea"/>
              </a:rPr>
              <a:t>保險費的一次性複利價值</a:t>
            </a:r>
            <a:r>
              <a:rPr lang="zh-TW" altLang="zh-TW" sz="1600" kern="0" dirty="0">
                <a:latin typeface="+mj-ea"/>
                <a:ea typeface="+mj-ea"/>
              </a:rPr>
              <a:t>，因此，</a:t>
            </a:r>
            <a:r>
              <a:rPr lang="zh-TW" altLang="en-US" sz="1600" kern="0" dirty="0">
                <a:latin typeface="+mj-ea"/>
                <a:ea typeface="+mj-ea"/>
              </a:rPr>
              <a:t>第</a:t>
            </a:r>
            <a:r>
              <a:rPr lang="en-US" altLang="zh-TW" sz="1600" kern="0" dirty="0">
                <a:latin typeface="+mj-ea"/>
                <a:ea typeface="+mj-ea"/>
              </a:rPr>
              <a:t>n</a:t>
            </a:r>
            <a:r>
              <a:rPr lang="zh-TW" altLang="en-US" sz="1600" kern="0" dirty="0">
                <a:latin typeface="+mj-ea"/>
                <a:ea typeface="+mj-ea"/>
              </a:rPr>
              <a:t>期</a:t>
            </a:r>
            <a:r>
              <a:rPr lang="zh-TW" altLang="zh-TW" sz="1600" kern="0" dirty="0">
                <a:latin typeface="+mj-ea"/>
                <a:ea typeface="+mj-ea"/>
              </a:rPr>
              <a:t>的貸款餘額（表示為</a:t>
            </a:r>
            <a:r>
              <a:rPr lang="en-US" altLang="zh-TW" sz="1600" kern="0" dirty="0">
                <a:latin typeface="+mj-ea"/>
                <a:ea typeface="+mj-ea"/>
              </a:rPr>
              <a:t>Ln</a:t>
            </a:r>
            <a:r>
              <a:rPr lang="zh-TW" altLang="zh-TW" sz="1600" kern="0" dirty="0">
                <a:latin typeface="+mj-ea"/>
                <a:ea typeface="+mj-ea"/>
              </a:rPr>
              <a:t>）可以用以下遞迴公式表示：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字方塊 17">
                <a:extLst>
                  <a:ext uri="{FF2B5EF4-FFF2-40B4-BE49-F238E27FC236}">
                    <a16:creationId xmlns:a16="http://schemas.microsoft.com/office/drawing/2014/main" id="{0EEDBB80-9695-4EBC-8D69-37AF73A25A6E}"/>
                  </a:ext>
                </a:extLst>
              </p:cNvPr>
              <p:cNvSpPr txBox="1"/>
              <p:nvPr/>
            </p:nvSpPr>
            <p:spPr>
              <a:xfrm>
                <a:off x="1554072" y="2963768"/>
                <a:ext cx="4052071" cy="3764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kern="0"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</m:ctrlPr>
                        </m:sSubPr>
                        <m:e>
                          <m:r>
                            <a:rPr lang="en-US" altLang="zh-TW" kern="0"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𝐿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TW" kern="0"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n</m:t>
                          </m:r>
                        </m:sub>
                      </m:sSub>
                      <m:r>
                        <a:rPr lang="en-US" altLang="zh-TW" kern="0">
                          <a:latin typeface="Cambria Math" panose="02040503050406030204" pitchFamily="18" charset="0"/>
                          <a:ea typeface="+mj-ea"/>
                          <a:cs typeface="CMR10"/>
                        </a:rPr>
                        <m:t>=</m:t>
                      </m:r>
                      <m:sSub>
                        <m:sSubPr>
                          <m:ctrlPr>
                            <a:rPr lang="en-US" altLang="zh-TW" i="1" kern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</m:ctrlPr>
                        </m:sSubPr>
                        <m:e>
                          <m:r>
                            <a:rPr lang="en-US" altLang="zh-TW" ker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𝐿</m:t>
                          </m:r>
                        </m:e>
                        <m:sub>
                          <m:r>
                            <a:rPr lang="en-US" altLang="zh-TW" ker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𝑛</m:t>
                          </m:r>
                          <m:r>
                            <a:rPr lang="en-US" altLang="zh-TW" ker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−1</m:t>
                          </m:r>
                        </m:sub>
                      </m:sSub>
                      <m:sSup>
                        <m:sSupPr>
                          <m:ctrlPr>
                            <a:rPr lang="en-US" altLang="zh-TW" i="1" ker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</m:ctrlPr>
                        </m:sSupPr>
                        <m:e>
                          <m:r>
                            <a:rPr lang="en-US" altLang="zh-TW" ker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altLang="zh-TW" i="1" ker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+mj-ea"/>
                                  <a:cs typeface="CMR10"/>
                                </a:rPr>
                              </m:ctrlPr>
                            </m:sSubPr>
                            <m:e>
                              <m:r>
                                <a:rPr lang="en-US" altLang="zh-TW" ker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+mj-ea"/>
                                  <a:cs typeface="CMR1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altLang="zh-TW" ker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+mj-ea"/>
                                  <a:cs typeface="CMR10"/>
                                </a:rPr>
                                <m:t>𝑡</m:t>
                              </m:r>
                              <m:r>
                                <a:rPr lang="en-US" altLang="zh-TW" ker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+mj-ea"/>
                                  <a:cs typeface="CMR10"/>
                                </a:rPr>
                                <m:t>−1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lang="en-US" altLang="zh-TW" ker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Δ</m:t>
                          </m:r>
                          <m:r>
                            <a:rPr lang="en-US" altLang="zh-TW" ker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𝑡</m:t>
                          </m:r>
                        </m:sup>
                      </m:sSup>
                      <m:r>
                        <a:rPr lang="en-US" altLang="zh-TW" ker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+mj-ea"/>
                          <a:cs typeface="CMR10"/>
                        </a:rPr>
                        <m:t>×</m:t>
                      </m:r>
                      <m:d>
                        <m:dPr>
                          <m:ctrlPr>
                            <a:rPr lang="en-US" altLang="zh-TW" i="1" ker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</m:ctrlPr>
                        </m:dPr>
                        <m:e>
                          <m:r>
                            <a:rPr lang="en-US" altLang="zh-TW" ker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1+</m:t>
                          </m:r>
                          <m:r>
                            <a:rPr lang="en-US" altLang="zh-TW" ker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𝜋</m:t>
                          </m:r>
                          <m:r>
                            <m:rPr>
                              <m:sty m:val="p"/>
                            </m:rPr>
                            <a:rPr lang="en-US" altLang="zh-TW" ker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Δ</m:t>
                          </m:r>
                          <m:r>
                            <a:rPr lang="en-US" altLang="zh-TW" ker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𝑡</m:t>
                          </m:r>
                        </m:e>
                      </m:d>
                      <m:r>
                        <a:rPr lang="en-US" altLang="zh-TW" kern="0">
                          <a:latin typeface="Cambria Math" panose="02040503050406030204" pitchFamily="18" charset="0"/>
                          <a:ea typeface="+mj-ea"/>
                          <a:cs typeface="CMR10"/>
                        </a:rPr>
                        <m:t>+</m:t>
                      </m:r>
                      <m:r>
                        <a:rPr lang="en-US" altLang="zh-TW" kern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+mj-ea"/>
                          <a:cs typeface="CMR10"/>
                        </a:rPr>
                        <m:t>𝑓</m:t>
                      </m:r>
                      <m:sSub>
                        <m:sSubPr>
                          <m:ctrlPr>
                            <a:rPr lang="en-US" altLang="zh-TW" i="1" ker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</m:ctrlPr>
                        </m:sSubPr>
                        <m:e>
                          <m:r>
                            <a:rPr lang="en-US" altLang="zh-TW" ker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𝐻</m:t>
                          </m:r>
                        </m:e>
                        <m:sub>
                          <m:r>
                            <a:rPr lang="en-US" altLang="zh-TW" ker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0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n-US" altLang="zh-TW" ker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+mj-ea"/>
                          <a:cs typeface="CMR10"/>
                        </a:rPr>
                        <m:t>Δ</m:t>
                      </m:r>
                      <m:r>
                        <a:rPr lang="en-US" altLang="zh-TW" ker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+mj-ea"/>
                          <a:cs typeface="CMR10"/>
                        </a:rPr>
                        <m:t>𝑡</m:t>
                      </m:r>
                    </m:oMath>
                  </m:oMathPara>
                </a14:m>
                <a:endParaRPr lang="zh-TW" altLang="en-US" kern="0" dirty="0">
                  <a:latin typeface="+mj-ea"/>
                  <a:ea typeface="+mj-ea"/>
                  <a:cs typeface="CMR10"/>
                </a:endParaRPr>
              </a:p>
            </p:txBody>
          </p:sp>
        </mc:Choice>
        <mc:Fallback xmlns="">
          <p:sp>
            <p:nvSpPr>
              <p:cNvPr id="18" name="文字方塊 17">
                <a:extLst>
                  <a:ext uri="{FF2B5EF4-FFF2-40B4-BE49-F238E27FC236}">
                    <a16:creationId xmlns:a16="http://schemas.microsoft.com/office/drawing/2014/main" id="{0EEDBB80-9695-4EBC-8D69-37AF73A25A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4072" y="2963768"/>
                <a:ext cx="4052071" cy="376450"/>
              </a:xfrm>
              <a:prstGeom prst="rect">
                <a:avLst/>
              </a:prstGeom>
              <a:blipFill>
                <a:blip r:embed="rId2"/>
                <a:stretch>
                  <a:fillRect b="-1612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群組 2">
            <a:extLst>
              <a:ext uri="{FF2B5EF4-FFF2-40B4-BE49-F238E27FC236}">
                <a16:creationId xmlns:a16="http://schemas.microsoft.com/office/drawing/2014/main" id="{340B3441-34F1-4011-85ED-672EC6CCA27C}"/>
              </a:ext>
            </a:extLst>
          </p:cNvPr>
          <p:cNvGrpSpPr/>
          <p:nvPr/>
        </p:nvGrpSpPr>
        <p:grpSpPr>
          <a:xfrm>
            <a:off x="1060580" y="4127708"/>
            <a:ext cx="2244012" cy="2330299"/>
            <a:chOff x="1096347" y="4198227"/>
            <a:chExt cx="2071974" cy="2601435"/>
          </a:xfrm>
        </p:grpSpPr>
        <p:grpSp>
          <p:nvGrpSpPr>
            <p:cNvPr id="58" name="Group 7">
              <a:extLst>
                <a:ext uri="{FF2B5EF4-FFF2-40B4-BE49-F238E27FC236}">
                  <a16:creationId xmlns:a16="http://schemas.microsoft.com/office/drawing/2014/main" id="{9183CB51-92EF-4EDA-A34F-A38C47470F9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85139" y="4934011"/>
              <a:ext cx="788001" cy="1131173"/>
              <a:chOff x="960" y="912"/>
              <a:chExt cx="1248" cy="864"/>
            </a:xfrm>
          </p:grpSpPr>
          <p:sp>
            <p:nvSpPr>
              <p:cNvPr id="89" name="Line 8">
                <a:extLst>
                  <a:ext uri="{FF2B5EF4-FFF2-40B4-BE49-F238E27FC236}">
                    <a16:creationId xmlns:a16="http://schemas.microsoft.com/office/drawing/2014/main" id="{4C098F67-0E33-4C84-A292-6CC3494E28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60" y="1344"/>
                <a:ext cx="12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0" name="Line 9">
                <a:extLst>
                  <a:ext uri="{FF2B5EF4-FFF2-40B4-BE49-F238E27FC236}">
                    <a16:creationId xmlns:a16="http://schemas.microsoft.com/office/drawing/2014/main" id="{CBF99CA0-91AA-47FA-98CF-7462592964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60" y="912"/>
                <a:ext cx="1248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1" name="Line 10">
                <a:extLst>
                  <a:ext uri="{FF2B5EF4-FFF2-40B4-BE49-F238E27FC236}">
                    <a16:creationId xmlns:a16="http://schemas.microsoft.com/office/drawing/2014/main" id="{99ECAC6A-3AEE-474A-BEA5-F3D1BD056B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60" y="1344"/>
                <a:ext cx="1248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TW" altLang="en-US" dirty="0"/>
              </a:p>
            </p:txBody>
          </p:sp>
        </p:grpSp>
        <p:grpSp>
          <p:nvGrpSpPr>
            <p:cNvPr id="59" name="Group 11">
              <a:extLst>
                <a:ext uri="{FF2B5EF4-FFF2-40B4-BE49-F238E27FC236}">
                  <a16:creationId xmlns:a16="http://schemas.microsoft.com/office/drawing/2014/main" id="{3E548691-C943-4FD9-B693-74AD0B2532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73140" y="4368425"/>
              <a:ext cx="788001" cy="1131173"/>
              <a:chOff x="2208" y="480"/>
              <a:chExt cx="1248" cy="864"/>
            </a:xfrm>
          </p:grpSpPr>
          <p:sp>
            <p:nvSpPr>
              <p:cNvPr id="86" name="Line 12">
                <a:extLst>
                  <a:ext uri="{FF2B5EF4-FFF2-40B4-BE49-F238E27FC236}">
                    <a16:creationId xmlns:a16="http://schemas.microsoft.com/office/drawing/2014/main" id="{16D5897D-DD53-40FF-B8AA-3225A9E782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8" y="912"/>
                <a:ext cx="12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87" name="Line 13">
                <a:extLst>
                  <a:ext uri="{FF2B5EF4-FFF2-40B4-BE49-F238E27FC236}">
                    <a16:creationId xmlns:a16="http://schemas.microsoft.com/office/drawing/2014/main" id="{1DC8BC45-85FC-4387-84A6-8885C2F477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08" y="480"/>
                <a:ext cx="1248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88" name="Line 14">
                <a:extLst>
                  <a:ext uri="{FF2B5EF4-FFF2-40B4-BE49-F238E27FC236}">
                    <a16:creationId xmlns:a16="http://schemas.microsoft.com/office/drawing/2014/main" id="{87AE11F2-0FF9-4347-A149-89B5812FC6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8" y="912"/>
                <a:ext cx="1248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60" name="Group 15">
              <a:extLst>
                <a:ext uri="{FF2B5EF4-FFF2-40B4-BE49-F238E27FC236}">
                  <a16:creationId xmlns:a16="http://schemas.microsoft.com/office/drawing/2014/main" id="{1736D646-6F9A-4E26-BB54-F8949975308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73140" y="4934011"/>
              <a:ext cx="788001" cy="1131173"/>
              <a:chOff x="2208" y="912"/>
              <a:chExt cx="1248" cy="864"/>
            </a:xfrm>
          </p:grpSpPr>
          <p:sp>
            <p:nvSpPr>
              <p:cNvPr id="83" name="Line 16">
                <a:extLst>
                  <a:ext uri="{FF2B5EF4-FFF2-40B4-BE49-F238E27FC236}">
                    <a16:creationId xmlns:a16="http://schemas.microsoft.com/office/drawing/2014/main" id="{CDFC2350-39B4-4F50-A966-954923AFF6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8" y="1344"/>
                <a:ext cx="12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84" name="Line 17">
                <a:extLst>
                  <a:ext uri="{FF2B5EF4-FFF2-40B4-BE49-F238E27FC236}">
                    <a16:creationId xmlns:a16="http://schemas.microsoft.com/office/drawing/2014/main" id="{BB1E32AC-0333-4399-9075-6214EF09AF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08" y="912"/>
                <a:ext cx="1248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85" name="Line 18">
                <a:extLst>
                  <a:ext uri="{FF2B5EF4-FFF2-40B4-BE49-F238E27FC236}">
                    <a16:creationId xmlns:a16="http://schemas.microsoft.com/office/drawing/2014/main" id="{1F9B6C30-9B88-4C00-B927-6607AAD754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8" y="1344"/>
                <a:ext cx="1248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61" name="Group 19">
              <a:extLst>
                <a:ext uri="{FF2B5EF4-FFF2-40B4-BE49-F238E27FC236}">
                  <a16:creationId xmlns:a16="http://schemas.microsoft.com/office/drawing/2014/main" id="{915C4FA0-BBC7-4B30-8A3E-BD7EC545C3B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73140" y="5499598"/>
              <a:ext cx="788001" cy="1131173"/>
              <a:chOff x="2208" y="1344"/>
              <a:chExt cx="1248" cy="864"/>
            </a:xfrm>
          </p:grpSpPr>
          <p:sp>
            <p:nvSpPr>
              <p:cNvPr id="80" name="Line 20">
                <a:extLst>
                  <a:ext uri="{FF2B5EF4-FFF2-40B4-BE49-F238E27FC236}">
                    <a16:creationId xmlns:a16="http://schemas.microsoft.com/office/drawing/2014/main" id="{95B446A5-B125-4BAA-A353-253BD2A049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8" y="1776"/>
                <a:ext cx="12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81" name="Line 21">
                <a:extLst>
                  <a:ext uri="{FF2B5EF4-FFF2-40B4-BE49-F238E27FC236}">
                    <a16:creationId xmlns:a16="http://schemas.microsoft.com/office/drawing/2014/main" id="{9418002A-DDFF-4180-B8AE-3749F30719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08" y="1344"/>
                <a:ext cx="1248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82" name="Line 22">
                <a:extLst>
                  <a:ext uri="{FF2B5EF4-FFF2-40B4-BE49-F238E27FC236}">
                    <a16:creationId xmlns:a16="http://schemas.microsoft.com/office/drawing/2014/main" id="{6C3CDF84-93F3-463A-A5C4-6EC538715F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8" y="1776"/>
                <a:ext cx="1248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48" name="Rectangle 41">
              <a:extLst>
                <a:ext uri="{FF2B5EF4-FFF2-40B4-BE49-F238E27FC236}">
                  <a16:creationId xmlns:a16="http://schemas.microsoft.com/office/drawing/2014/main" id="{0AF97F2E-4B92-47A8-AB04-C1BCD06762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6347" y="5148725"/>
              <a:ext cx="321388" cy="3377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0" lang="en-US" altLang="zh-TW" sz="1400" dirty="0">
                  <a:latin typeface="Times New Roman" panose="02020603050405020304" pitchFamily="18" charset="0"/>
                </a:rPr>
                <a:t>A</a:t>
              </a:r>
              <a:endParaRPr kumimoji="0" lang="en-US" altLang="zh-TW" sz="1800" dirty="0">
                <a:latin typeface="Times New Roman" panose="02020603050405020304" pitchFamily="18" charset="0"/>
              </a:endParaRPr>
            </a:p>
          </p:txBody>
        </p:sp>
        <p:grpSp>
          <p:nvGrpSpPr>
            <p:cNvPr id="49" name="Group 42">
              <a:extLst>
                <a:ext uri="{FF2B5EF4-FFF2-40B4-BE49-F238E27FC236}">
                  <a16:creationId xmlns:a16="http://schemas.microsoft.com/office/drawing/2014/main" id="{3B968F14-AF0A-4EFE-9570-15EDB2DFC2D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48121" y="4562191"/>
              <a:ext cx="321388" cy="1502993"/>
              <a:chOff x="2010" y="628"/>
              <a:chExt cx="509" cy="1148"/>
            </a:xfrm>
          </p:grpSpPr>
          <p:sp>
            <p:nvSpPr>
              <p:cNvPr id="55" name="Rectangle 43">
                <a:extLst>
                  <a:ext uri="{FF2B5EF4-FFF2-40B4-BE49-F238E27FC236}">
                    <a16:creationId xmlns:a16="http://schemas.microsoft.com/office/drawing/2014/main" id="{0C19FDAB-AC08-4E17-9BE5-689A35A5BD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8" y="628"/>
                <a:ext cx="493" cy="2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kumimoji="0" lang="en-US" altLang="zh-TW" sz="1400" dirty="0">
                    <a:latin typeface="Times New Roman" panose="02020603050405020304" pitchFamily="18" charset="0"/>
                  </a:rPr>
                  <a:t>B</a:t>
                </a:r>
                <a:endParaRPr kumimoji="0" lang="en-US" altLang="zh-TW" sz="18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6" name="Rectangle 44">
                <a:extLst>
                  <a:ext uri="{FF2B5EF4-FFF2-40B4-BE49-F238E27FC236}">
                    <a16:creationId xmlns:a16="http://schemas.microsoft.com/office/drawing/2014/main" id="{720A2666-7B5F-4BDE-AF86-D1AD7C5A96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8" y="1074"/>
                <a:ext cx="493" cy="2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kumimoji="0" lang="en-US" altLang="zh-TW" sz="1400" dirty="0">
                    <a:latin typeface="Times New Roman" panose="02020603050405020304" pitchFamily="18" charset="0"/>
                  </a:rPr>
                  <a:t>C</a:t>
                </a:r>
                <a:endParaRPr kumimoji="0" lang="en-US" altLang="zh-TW" sz="18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7" name="Rectangle 45">
                <a:extLst>
                  <a:ext uri="{FF2B5EF4-FFF2-40B4-BE49-F238E27FC236}">
                    <a16:creationId xmlns:a16="http://schemas.microsoft.com/office/drawing/2014/main" id="{95285D08-D329-4B2C-B01F-F2D2D4D8DD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0" y="1518"/>
                <a:ext cx="509" cy="2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kumimoji="0" lang="en-US" altLang="zh-TW" sz="1400" dirty="0">
                    <a:latin typeface="Times New Roman" panose="02020603050405020304" pitchFamily="18" charset="0"/>
                  </a:rPr>
                  <a:t>D</a:t>
                </a:r>
                <a:endParaRPr kumimoji="0" lang="en-US" altLang="zh-TW" sz="1800" dirty="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50" name="Rectangle 46">
              <a:extLst>
                <a:ext uri="{FF2B5EF4-FFF2-40B4-BE49-F238E27FC236}">
                  <a16:creationId xmlns:a16="http://schemas.microsoft.com/office/drawing/2014/main" id="{DB7062F3-2191-45FB-A1FB-D4D545F02A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8930" y="4198227"/>
              <a:ext cx="299920" cy="3377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0" lang="en-US" altLang="zh-TW" sz="1400" dirty="0">
                  <a:latin typeface="Times New Roman" panose="02020603050405020304" pitchFamily="18" charset="0"/>
                </a:rPr>
                <a:t>E</a:t>
              </a:r>
            </a:p>
          </p:txBody>
        </p:sp>
        <p:sp>
          <p:nvSpPr>
            <p:cNvPr id="51" name="Rectangle 47">
              <a:extLst>
                <a:ext uri="{FF2B5EF4-FFF2-40B4-BE49-F238E27FC236}">
                  <a16:creationId xmlns:a16="http://schemas.microsoft.com/office/drawing/2014/main" id="{F8E57592-1510-403D-9A5A-E2B33756B1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9459" y="4827965"/>
              <a:ext cx="290449" cy="3377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0" lang="en-US" altLang="zh-TW" sz="1400" dirty="0">
                  <a:latin typeface="Times New Roman" panose="02020603050405020304" pitchFamily="18" charset="0"/>
                </a:rPr>
                <a:t>F</a:t>
              </a:r>
              <a:endParaRPr kumimoji="0" lang="en-US" altLang="zh-TW" sz="1800" dirty="0">
                <a:latin typeface="Times New Roman" panose="02020603050405020304" pitchFamily="18" charset="0"/>
              </a:endParaRPr>
            </a:p>
          </p:txBody>
        </p:sp>
        <p:sp>
          <p:nvSpPr>
            <p:cNvPr id="52" name="Rectangle 48">
              <a:extLst>
                <a:ext uri="{FF2B5EF4-FFF2-40B4-BE49-F238E27FC236}">
                  <a16:creationId xmlns:a16="http://schemas.microsoft.com/office/drawing/2014/main" id="{90E008E8-3EC6-42A3-9E2B-D7EE10DB94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6933" y="5330709"/>
              <a:ext cx="321388" cy="3377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0" lang="en-US" altLang="zh-TW" sz="1400" dirty="0">
                  <a:latin typeface="Times New Roman" panose="02020603050405020304" pitchFamily="18" charset="0"/>
                </a:rPr>
                <a:t>G</a:t>
              </a:r>
              <a:endParaRPr kumimoji="0" lang="en-US" altLang="zh-TW" sz="1800" dirty="0">
                <a:latin typeface="Times New Roman" panose="02020603050405020304" pitchFamily="18" charset="0"/>
              </a:endParaRPr>
            </a:p>
          </p:txBody>
        </p:sp>
        <p:sp>
          <p:nvSpPr>
            <p:cNvPr id="53" name="Rectangle 49">
              <a:extLst>
                <a:ext uri="{FF2B5EF4-FFF2-40B4-BE49-F238E27FC236}">
                  <a16:creationId xmlns:a16="http://schemas.microsoft.com/office/drawing/2014/main" id="{7DC15DE1-9781-4111-8326-EDA38A452B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7462" y="5896295"/>
              <a:ext cx="321388" cy="3377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0" lang="en-US" altLang="zh-TW" sz="1400" dirty="0">
                  <a:latin typeface="Times New Roman" panose="02020603050405020304" pitchFamily="18" charset="0"/>
                </a:rPr>
                <a:t>H</a:t>
              </a:r>
            </a:p>
          </p:txBody>
        </p:sp>
        <p:sp>
          <p:nvSpPr>
            <p:cNvPr id="54" name="Rectangle 50">
              <a:extLst>
                <a:ext uri="{FF2B5EF4-FFF2-40B4-BE49-F238E27FC236}">
                  <a16:creationId xmlns:a16="http://schemas.microsoft.com/office/drawing/2014/main" id="{48850E9A-40D1-4DC4-AA2C-6F1A15552D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6405" y="6461881"/>
              <a:ext cx="249407" cy="3377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0" lang="en-US" altLang="zh-TW" sz="1400" dirty="0">
                  <a:latin typeface="Times New Roman" panose="02020603050405020304" pitchFamily="18" charset="0"/>
                </a:rPr>
                <a:t>I</a:t>
              </a:r>
            </a:p>
          </p:txBody>
        </p:sp>
      </p:grpSp>
      <p:sp>
        <p:nvSpPr>
          <p:cNvPr id="4" name="文字方塊 3">
            <a:extLst>
              <a:ext uri="{FF2B5EF4-FFF2-40B4-BE49-F238E27FC236}">
                <a16:creationId xmlns:a16="http://schemas.microsoft.com/office/drawing/2014/main" id="{3F6FCBDB-B04F-4B67-8ADA-C83CA248100E}"/>
              </a:ext>
            </a:extLst>
          </p:cNvPr>
          <p:cNvSpPr txBox="1"/>
          <p:nvPr/>
        </p:nvSpPr>
        <p:spPr>
          <a:xfrm>
            <a:off x="3907394" y="4453738"/>
            <a:ext cx="45849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dirty="0"/>
              <a:t>舉例來說，由</a:t>
            </a:r>
            <a:r>
              <a:rPr lang="en-US" altLang="zh-TW" sz="1600" dirty="0"/>
              <a:t>A</a:t>
            </a:r>
            <a:r>
              <a:rPr lang="zh-TW" altLang="en-US" sz="1600" dirty="0"/>
              <a:t>點走到</a:t>
            </a:r>
            <a:r>
              <a:rPr lang="en-US" altLang="zh-TW" sz="1600" dirty="0"/>
              <a:t>G</a:t>
            </a:r>
            <a:r>
              <a:rPr lang="zh-TW" altLang="en-US" sz="1600" dirty="0"/>
              <a:t>點，可能的利率路徑有：</a:t>
            </a:r>
          </a:p>
        </p:txBody>
      </p:sp>
      <p:sp>
        <p:nvSpPr>
          <p:cNvPr id="92" name="文字方塊 91">
            <a:extLst>
              <a:ext uri="{FF2B5EF4-FFF2-40B4-BE49-F238E27FC236}">
                <a16:creationId xmlns:a16="http://schemas.microsoft.com/office/drawing/2014/main" id="{B09545A2-C660-46F3-AC93-C14B8E26CAF2}"/>
              </a:ext>
            </a:extLst>
          </p:cNvPr>
          <p:cNvSpPr txBox="1"/>
          <p:nvPr/>
        </p:nvSpPr>
        <p:spPr>
          <a:xfrm>
            <a:off x="8330909" y="4232182"/>
            <a:ext cx="11335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/>
              <a:t>A</a:t>
            </a:r>
            <a:r>
              <a:rPr lang="zh-TW" altLang="en-US" sz="1600" dirty="0"/>
              <a:t> </a:t>
            </a:r>
            <a:r>
              <a:rPr lang="en-US" altLang="zh-TW" sz="1600" dirty="0"/>
              <a:t>–</a:t>
            </a:r>
            <a:r>
              <a:rPr lang="zh-TW" altLang="en-US" sz="1600" dirty="0"/>
              <a:t> </a:t>
            </a:r>
            <a:r>
              <a:rPr lang="en-US" altLang="zh-TW" sz="1600" dirty="0"/>
              <a:t>B</a:t>
            </a:r>
            <a:r>
              <a:rPr lang="zh-TW" altLang="en-US" sz="1600" dirty="0"/>
              <a:t> </a:t>
            </a:r>
            <a:r>
              <a:rPr lang="en-US" altLang="zh-TW" sz="1600" dirty="0"/>
              <a:t>–</a:t>
            </a:r>
            <a:r>
              <a:rPr lang="zh-TW" altLang="en-US" sz="1600" dirty="0"/>
              <a:t> </a:t>
            </a:r>
            <a:r>
              <a:rPr lang="en-US" altLang="zh-TW" sz="1600" dirty="0"/>
              <a:t>G</a:t>
            </a:r>
            <a:r>
              <a:rPr lang="zh-TW" altLang="en-US" sz="1600" dirty="0"/>
              <a:t> </a:t>
            </a:r>
            <a:endParaRPr lang="en-US" altLang="zh-TW" sz="1600" dirty="0"/>
          </a:p>
          <a:p>
            <a:r>
              <a:rPr lang="en-US" altLang="zh-TW" sz="1600" dirty="0"/>
              <a:t>A</a:t>
            </a:r>
            <a:r>
              <a:rPr lang="zh-TW" altLang="en-US" sz="1600" dirty="0"/>
              <a:t> </a:t>
            </a:r>
            <a:r>
              <a:rPr lang="en-US" altLang="zh-TW" sz="1600" dirty="0"/>
              <a:t>–</a:t>
            </a:r>
            <a:r>
              <a:rPr lang="zh-TW" altLang="en-US" sz="1600" dirty="0"/>
              <a:t> </a:t>
            </a:r>
            <a:r>
              <a:rPr lang="en-US" altLang="zh-TW" sz="1600" dirty="0"/>
              <a:t>C</a:t>
            </a:r>
            <a:r>
              <a:rPr lang="zh-TW" altLang="en-US" sz="1600" dirty="0"/>
              <a:t> </a:t>
            </a:r>
            <a:r>
              <a:rPr lang="en-US" altLang="zh-TW" sz="1600" dirty="0"/>
              <a:t>–</a:t>
            </a:r>
            <a:r>
              <a:rPr lang="zh-TW" altLang="en-US" sz="1600" dirty="0"/>
              <a:t> </a:t>
            </a:r>
            <a:r>
              <a:rPr lang="en-US" altLang="zh-TW" sz="1600" dirty="0"/>
              <a:t>G</a:t>
            </a:r>
            <a:r>
              <a:rPr lang="zh-TW" altLang="en-US" sz="1600" dirty="0"/>
              <a:t> </a:t>
            </a:r>
            <a:endParaRPr lang="en-US" altLang="zh-TW" sz="1600" dirty="0"/>
          </a:p>
          <a:p>
            <a:r>
              <a:rPr lang="en-US" altLang="zh-TW" sz="1600" dirty="0"/>
              <a:t>A</a:t>
            </a:r>
            <a:r>
              <a:rPr lang="zh-TW" altLang="en-US" sz="1600" dirty="0"/>
              <a:t> </a:t>
            </a:r>
            <a:r>
              <a:rPr lang="en-US" altLang="zh-TW" sz="1600" dirty="0"/>
              <a:t>–</a:t>
            </a:r>
            <a:r>
              <a:rPr lang="zh-TW" altLang="en-US" sz="1600" dirty="0"/>
              <a:t> </a:t>
            </a:r>
            <a:r>
              <a:rPr lang="en-US" altLang="zh-TW" sz="1600" dirty="0"/>
              <a:t>D</a:t>
            </a:r>
            <a:r>
              <a:rPr lang="zh-TW" altLang="en-US" sz="1600" dirty="0"/>
              <a:t> </a:t>
            </a:r>
            <a:r>
              <a:rPr lang="en-US" altLang="zh-TW" sz="1600" dirty="0"/>
              <a:t>–</a:t>
            </a:r>
            <a:r>
              <a:rPr lang="zh-TW" altLang="en-US" sz="1600" dirty="0"/>
              <a:t> </a:t>
            </a:r>
            <a:r>
              <a:rPr lang="en-US" altLang="zh-TW" sz="1600" dirty="0"/>
              <a:t>G</a:t>
            </a:r>
            <a:r>
              <a:rPr lang="zh-TW" altLang="en-US" sz="1600" dirty="0"/>
              <a:t> </a:t>
            </a:r>
            <a:endParaRPr lang="zh-TW" altLang="en-US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8EB647F6-DCAA-4698-B965-72E04FE932C5}"/>
              </a:ext>
            </a:extLst>
          </p:cNvPr>
          <p:cNvSpPr txBox="1"/>
          <p:nvPr/>
        </p:nvSpPr>
        <p:spPr>
          <a:xfrm>
            <a:off x="3907394" y="5381904"/>
            <a:ext cx="66351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dirty="0"/>
              <a:t>同樣是</a:t>
            </a:r>
            <a:r>
              <a:rPr lang="en-US" altLang="zh-TW" sz="1600" dirty="0"/>
              <a:t>A</a:t>
            </a:r>
            <a:r>
              <a:rPr lang="zh-TW" altLang="en-US" sz="1600" dirty="0"/>
              <a:t>到</a:t>
            </a:r>
            <a:r>
              <a:rPr lang="en-US" altLang="zh-TW" sz="1600" dirty="0"/>
              <a:t>G</a:t>
            </a:r>
            <a:r>
              <a:rPr lang="zh-TW" altLang="en-US" sz="1600" dirty="0"/>
              <a:t>點，兩期內就有三種利率路徑，三種不同的</a:t>
            </a:r>
            <a:r>
              <a:rPr lang="en-US" altLang="zh-TW" sz="1600" dirty="0"/>
              <a:t>Loan balance</a:t>
            </a:r>
            <a:r>
              <a:rPr lang="zh-TW" altLang="en-US" sz="1600" dirty="0"/>
              <a:t>。</a:t>
            </a:r>
            <a:endParaRPr lang="en-US" altLang="zh-TW" sz="1600" dirty="0"/>
          </a:p>
          <a:p>
            <a:r>
              <a:rPr lang="zh-TW" altLang="en-US" sz="1600" dirty="0"/>
              <a:t>當期數增加，</a:t>
            </a:r>
            <a:r>
              <a:rPr lang="en-US" altLang="zh-TW" sz="1600" dirty="0"/>
              <a:t>Loan balance</a:t>
            </a:r>
            <a:r>
              <a:rPr lang="zh-TW" altLang="en-US" sz="1600" dirty="0"/>
              <a:t>的點就會急遽增長。</a:t>
            </a:r>
          </a:p>
        </p:txBody>
      </p:sp>
    </p:spTree>
    <p:extLst>
      <p:ext uri="{BB962C8B-B14F-4D97-AF65-F5344CB8AC3E}">
        <p14:creationId xmlns:p14="http://schemas.microsoft.com/office/powerpoint/2010/main" val="3310401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79344579-0D4B-4A67-BA4E-85B67B19026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426282" y="1543800"/>
            <a:ext cx="6931064" cy="4970728"/>
          </a:xfrm>
          <a:prstGeom prst="rect">
            <a:avLst/>
          </a:prstGeom>
        </p:spPr>
      </p:pic>
      <p:sp>
        <p:nvSpPr>
          <p:cNvPr id="3" name="文字方塊 2">
            <a:extLst>
              <a:ext uri="{FF2B5EF4-FFF2-40B4-BE49-F238E27FC236}">
                <a16:creationId xmlns:a16="http://schemas.microsoft.com/office/drawing/2014/main" id="{4C1C144D-0F87-4D4B-B52F-4DF46BC63525}"/>
              </a:ext>
            </a:extLst>
          </p:cNvPr>
          <p:cNvSpPr txBox="1"/>
          <p:nvPr/>
        </p:nvSpPr>
        <p:spPr>
          <a:xfrm>
            <a:off x="526833" y="1174468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u="sng" kern="0" dirty="0">
                <a:latin typeface="+mj-ea"/>
                <a:ea typeface="+mj-ea"/>
              </a:rPr>
              <a:t>加入代表點概念的三維樹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00F91AAF-F95A-49ED-AB92-99708295BAFA}"/>
              </a:ext>
            </a:extLst>
          </p:cNvPr>
          <p:cNvSpPr/>
          <p:nvPr/>
        </p:nvSpPr>
        <p:spPr>
          <a:xfrm>
            <a:off x="526833" y="405027"/>
            <a:ext cx="100988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kern="0" dirty="0">
                <a:latin typeface="+mj-ea"/>
                <a:ea typeface="+mj-ea"/>
              </a:rPr>
              <a:t>為了解決</a:t>
            </a:r>
            <a:r>
              <a:rPr lang="zh-TW" altLang="zh-TW" sz="1600" kern="0" dirty="0">
                <a:latin typeface="+mj-ea"/>
                <a:ea typeface="+mj-ea"/>
              </a:rPr>
              <a:t>組合爆炸的問題</a:t>
            </a:r>
            <a:r>
              <a:rPr lang="zh-TW" altLang="en-US" sz="1600" kern="0" dirty="0">
                <a:latin typeface="+mj-ea"/>
                <a:ea typeface="+mj-ea"/>
              </a:rPr>
              <a:t>，</a:t>
            </a:r>
            <a:r>
              <a:rPr lang="zh-TW" altLang="zh-TW" sz="1600" kern="0" dirty="0">
                <a:latin typeface="+mj-ea"/>
                <a:ea typeface="+mj-ea"/>
              </a:rPr>
              <a:t>我們</a:t>
            </a:r>
            <a:r>
              <a:rPr lang="zh-TW" altLang="en-US" sz="1600" kern="0" dirty="0">
                <a:latin typeface="+mj-ea"/>
                <a:ea typeface="+mj-ea"/>
              </a:rPr>
              <a:t>為其</a:t>
            </a:r>
            <a:r>
              <a:rPr lang="zh-TW" altLang="zh-TW" sz="1600" b="1" u="sng" kern="0" dirty="0">
                <a:latin typeface="+mj-ea"/>
                <a:ea typeface="+mj-ea"/>
              </a:rPr>
              <a:t>設置代表點</a:t>
            </a:r>
            <a:r>
              <a:rPr lang="zh-TW" altLang="en-US" sz="1600" kern="0" dirty="0">
                <a:latin typeface="+mj-ea"/>
                <a:ea typeface="+mj-ea"/>
              </a:rPr>
              <a:t>。</a:t>
            </a:r>
            <a:endParaRPr lang="en-US" altLang="zh-TW" sz="1600" kern="0" dirty="0">
              <a:latin typeface="+mj-ea"/>
              <a:ea typeface="+mj-ea"/>
            </a:endParaRPr>
          </a:p>
          <a:p>
            <a:r>
              <a:rPr lang="zh-TW" altLang="zh-TW" sz="1600" kern="0" dirty="0">
                <a:latin typeface="+mj-ea"/>
                <a:ea typeface="+mj-ea"/>
              </a:rPr>
              <a:t>方法為找出利率路徑不同中，使得</a:t>
            </a:r>
            <a:r>
              <a:rPr lang="en-US" altLang="zh-TW" sz="1600" kern="0" dirty="0">
                <a:latin typeface="+mj-ea"/>
                <a:ea typeface="+mj-ea"/>
              </a:rPr>
              <a:t>Loan balance</a:t>
            </a:r>
            <a:r>
              <a:rPr lang="zh-TW" altLang="zh-TW" sz="1600" kern="0" dirty="0">
                <a:latin typeface="+mj-ea"/>
                <a:ea typeface="+mj-ea"/>
              </a:rPr>
              <a:t>最大及最小的</a:t>
            </a:r>
            <a:r>
              <a:rPr lang="zh-TW" altLang="en-US" sz="1600" kern="0" dirty="0">
                <a:latin typeface="+mj-ea"/>
                <a:ea typeface="+mj-ea"/>
              </a:rPr>
              <a:t>點</a:t>
            </a:r>
            <a:r>
              <a:rPr lang="zh-TW" altLang="zh-TW" sz="1600" kern="0" dirty="0">
                <a:latin typeface="+mj-ea"/>
                <a:ea typeface="+mj-ea"/>
              </a:rPr>
              <a:t>，其餘點用內插的方式填入其中。</a:t>
            </a:r>
            <a:endParaRPr lang="zh-TW" altLang="zh-TW" kern="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6797880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AA3EB5C6-AA44-4886-B2FD-07E4DECE4239}"/>
              </a:ext>
            </a:extLst>
          </p:cNvPr>
          <p:cNvSpPr/>
          <p:nvPr/>
        </p:nvSpPr>
        <p:spPr>
          <a:xfrm>
            <a:off x="1244928" y="3605443"/>
            <a:ext cx="873656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kern="0" dirty="0">
                <a:latin typeface="+mj-ea"/>
              </a:rPr>
              <a:t>VG</a:t>
            </a:r>
            <a:r>
              <a:rPr lang="zh-TW" altLang="en-US" kern="0" dirty="0">
                <a:latin typeface="+mj-ea"/>
              </a:rPr>
              <a:t>的定義</a:t>
            </a:r>
            <a:r>
              <a:rPr lang="zh-TW" altLang="zh-TW" kern="0" dirty="0">
                <a:latin typeface="+mj-ea"/>
              </a:rPr>
              <a:t>為解約當下</a:t>
            </a:r>
            <a:r>
              <a:rPr lang="zh-TW" altLang="en-US" kern="0" dirty="0">
                <a:latin typeface="+mj-ea"/>
              </a:rPr>
              <a:t>被保險</a:t>
            </a:r>
            <a:r>
              <a:rPr lang="zh-TW" altLang="zh-TW" kern="0" dirty="0">
                <a:latin typeface="+mj-ea"/>
              </a:rPr>
              <a:t>人所獲得價值</a:t>
            </a:r>
            <a:r>
              <a:rPr lang="zh-TW" altLang="en-US" kern="0" dirty="0">
                <a:latin typeface="+mj-ea"/>
              </a:rPr>
              <a:t>，</a:t>
            </a:r>
            <a:r>
              <a:rPr lang="zh-TW" altLang="en-US" kern="0" dirty="0">
                <a:latin typeface="+mj-ea"/>
                <a:ea typeface="+mj-ea"/>
              </a:rPr>
              <a:t>和其他變數不同的是</a:t>
            </a:r>
            <a:r>
              <a:rPr lang="en-US" altLang="zh-TW" kern="0" dirty="0">
                <a:latin typeface="+mj-ea"/>
                <a:ea typeface="+mj-ea"/>
              </a:rPr>
              <a:t>VG</a:t>
            </a:r>
            <a:r>
              <a:rPr lang="zh-TW" altLang="en-US" kern="0" dirty="0">
                <a:latin typeface="+mj-ea"/>
                <a:ea typeface="+mj-ea"/>
              </a:rPr>
              <a:t>不存在下一期的數值，因此只需要當期數值，不需要計算未來折現。</a:t>
            </a:r>
            <a:endParaRPr lang="en-US" altLang="zh-TW" kern="0" dirty="0">
              <a:latin typeface="+mj-ea"/>
              <a:ea typeface="+mj-ea"/>
            </a:endParaRPr>
          </a:p>
          <a:p>
            <a:endParaRPr lang="en-US" altLang="zh-TW" kern="0" dirty="0">
              <a:latin typeface="+mj-ea"/>
              <a:ea typeface="+mj-ea"/>
            </a:endParaRPr>
          </a:p>
          <a:p>
            <a:r>
              <a:rPr lang="zh-TW" altLang="zh-TW" kern="0" dirty="0">
                <a:latin typeface="+mj-ea"/>
                <a:ea typeface="+mj-ea"/>
              </a:rPr>
              <a:t>解約時</a:t>
            </a:r>
            <a:r>
              <a:rPr lang="zh-TW" altLang="en-US" kern="0" dirty="0">
                <a:latin typeface="+mj-ea"/>
                <a:ea typeface="+mj-ea"/>
              </a:rPr>
              <a:t>被保險</a:t>
            </a:r>
            <a:r>
              <a:rPr lang="zh-TW" altLang="zh-TW" kern="0" dirty="0">
                <a:latin typeface="+mj-ea"/>
                <a:ea typeface="+mj-ea"/>
              </a:rPr>
              <a:t>人</a:t>
            </a:r>
            <a:r>
              <a:rPr lang="zh-TW" altLang="en-US" kern="0" dirty="0">
                <a:latin typeface="+mj-ea"/>
                <a:ea typeface="+mj-ea"/>
              </a:rPr>
              <a:t>可以</a:t>
            </a:r>
            <a:r>
              <a:rPr lang="zh-TW" altLang="en-US" kern="0" dirty="0">
                <a:solidFill>
                  <a:srgbClr val="FF0000"/>
                </a:solidFill>
                <a:latin typeface="+mj-ea"/>
                <a:ea typeface="+mj-ea"/>
              </a:rPr>
              <a:t>贖回房屋</a:t>
            </a:r>
            <a:r>
              <a:rPr lang="zh-TW" altLang="en-US" kern="0" dirty="0">
                <a:latin typeface="+mj-ea"/>
                <a:ea typeface="+mj-ea"/>
              </a:rPr>
              <a:t>，但須</a:t>
            </a:r>
            <a:r>
              <a:rPr lang="zh-TW" altLang="en-US" kern="0" dirty="0">
                <a:solidFill>
                  <a:srgbClr val="0070C0"/>
                </a:solidFill>
                <a:latin typeface="+mj-ea"/>
                <a:ea typeface="+mj-ea"/>
              </a:rPr>
              <a:t>償還累積貸款金額</a:t>
            </a:r>
            <a:r>
              <a:rPr lang="zh-TW" altLang="en-US" kern="0" dirty="0">
                <a:latin typeface="+mj-ea"/>
                <a:ea typeface="+mj-ea"/>
              </a:rPr>
              <a:t>，且</a:t>
            </a:r>
            <a:r>
              <a:rPr lang="zh-TW" altLang="en-US" kern="0" dirty="0">
                <a:solidFill>
                  <a:srgbClr val="00B050"/>
                </a:solidFill>
                <a:latin typeface="+mj-ea"/>
                <a:ea typeface="+mj-ea"/>
              </a:rPr>
              <a:t>支付提前還款</a:t>
            </a:r>
            <a:r>
              <a:rPr lang="zh-TW" altLang="zh-TW" kern="0" dirty="0">
                <a:solidFill>
                  <a:srgbClr val="00B050"/>
                </a:solidFill>
                <a:latin typeface="+mj-ea"/>
                <a:ea typeface="+mj-ea"/>
              </a:rPr>
              <a:t>費用</a:t>
            </a:r>
            <a:r>
              <a:rPr lang="zh-TW" altLang="en-US" kern="0" dirty="0">
                <a:latin typeface="+mj-ea"/>
                <a:ea typeface="+mj-ea"/>
              </a:rPr>
              <a:t>。</a:t>
            </a:r>
            <a:endParaRPr lang="en-US" altLang="zh-TW" kern="0" dirty="0">
              <a:latin typeface="+mj-ea"/>
              <a:ea typeface="+mj-ea"/>
            </a:endParaRPr>
          </a:p>
          <a:p>
            <a:r>
              <a:rPr lang="zh-TW" altLang="zh-TW" kern="0" dirty="0">
                <a:latin typeface="+mj-ea"/>
              </a:rPr>
              <a:t>第</a:t>
            </a:r>
            <a:r>
              <a:rPr lang="en-US" altLang="zh-TW" kern="0" dirty="0">
                <a:latin typeface="+mj-ea"/>
              </a:rPr>
              <a:t>n</a:t>
            </a:r>
            <a:r>
              <a:rPr lang="zh-TW" altLang="zh-TW" kern="0" dirty="0">
                <a:latin typeface="+mj-ea"/>
              </a:rPr>
              <a:t>期的</a:t>
            </a:r>
            <a:r>
              <a:rPr lang="en-US" altLang="zh-TW" kern="0" dirty="0">
                <a:latin typeface="+mj-ea"/>
              </a:rPr>
              <a:t>VG</a:t>
            </a:r>
            <a:r>
              <a:rPr lang="zh-TW" altLang="zh-TW" kern="0" dirty="0">
                <a:latin typeface="+mj-ea"/>
              </a:rPr>
              <a:t>值可以計算為：</a:t>
            </a:r>
            <a:endParaRPr lang="en-US" altLang="zh-TW" kern="0" dirty="0">
              <a:latin typeface="+mj-e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A277EB04-0839-4B86-BC7B-BD51EC6CE891}"/>
                  </a:ext>
                </a:extLst>
              </p:cNvPr>
              <p:cNvSpPr txBox="1"/>
              <p:nvPr/>
            </p:nvSpPr>
            <p:spPr>
              <a:xfrm>
                <a:off x="2431920" y="5423913"/>
                <a:ext cx="3820854" cy="3950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kern="0"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TW" kern="0"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VG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TW" kern="0"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n</m:t>
                          </m:r>
                          <m:r>
                            <a:rPr lang="en-US" altLang="zh-TW" kern="0"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en-US" altLang="zh-TW" kern="0"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j</m:t>
                          </m:r>
                          <m:r>
                            <a:rPr lang="en-US" altLang="zh-TW" kern="0"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en-US" altLang="zh-TW" kern="0"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k</m:t>
                          </m:r>
                          <m:r>
                            <a:rPr lang="en-US" altLang="zh-TW" kern="0"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en-US" altLang="zh-TW" kern="0"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o</m:t>
                          </m:r>
                        </m:sub>
                      </m:sSub>
                      <m:r>
                        <a:rPr lang="en-US" altLang="zh-TW" kern="0">
                          <a:latin typeface="Cambria Math" panose="02040503050406030204" pitchFamily="18" charset="0"/>
                          <a:ea typeface="+mj-ea"/>
                          <a:cs typeface="CMR10"/>
                        </a:rPr>
                        <m:t>=</m:t>
                      </m:r>
                      <m:sSub>
                        <m:sSubPr>
                          <m:ctrlPr>
                            <a:rPr lang="en-US" altLang="zh-TW" i="1" kern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TW" ker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H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TW" ker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n</m:t>
                          </m:r>
                          <m:r>
                            <a:rPr lang="en-US" altLang="zh-TW" ker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en-US" altLang="zh-TW" ker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j</m:t>
                          </m:r>
                          <m:r>
                            <a:rPr lang="en-US" altLang="zh-TW" ker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en-US" altLang="zh-TW" ker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k</m:t>
                          </m:r>
                        </m:sub>
                      </m:sSub>
                      <m:r>
                        <a:rPr lang="en-US" altLang="zh-TW" kern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+mj-ea"/>
                          <a:cs typeface="CMR10"/>
                        </a:rPr>
                        <m:t>−</m:t>
                      </m:r>
                      <m:sSub>
                        <m:sSubPr>
                          <m:ctrlPr>
                            <a:rPr lang="en-US" altLang="zh-TW" i="1" ker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TW" ker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L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TW" ker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n</m:t>
                          </m:r>
                          <m:r>
                            <a:rPr lang="en-US" altLang="zh-TW" ker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en-US" altLang="zh-TW" ker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j</m:t>
                          </m:r>
                          <m:r>
                            <a:rPr lang="en-US" altLang="zh-TW" ker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en-US" altLang="zh-TW" ker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o</m:t>
                          </m:r>
                        </m:sub>
                      </m:sSub>
                      <m:r>
                        <a:rPr lang="en-US" altLang="zh-TW" kern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+mj-ea"/>
                          <a:cs typeface="CMR10"/>
                        </a:rPr>
                        <m:t>−</m:t>
                      </m:r>
                      <m:sSub>
                        <m:sSubPr>
                          <m:ctrlPr>
                            <a:rPr lang="en-US" altLang="zh-TW" i="1" ker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</m:ctrlPr>
                        </m:sSubPr>
                        <m:e>
                          <m:r>
                            <a:rPr lang="en-US" altLang="zh-TW" ker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𝛽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TW" ker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n</m:t>
                          </m:r>
                        </m:sub>
                      </m:sSub>
                      <m:r>
                        <a:rPr lang="en-US" altLang="zh-TW" ker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+mj-ea"/>
                          <a:cs typeface="CMR10"/>
                        </a:rPr>
                        <m:t>×</m:t>
                      </m:r>
                      <m:sSub>
                        <m:sSubPr>
                          <m:ctrlPr>
                            <a:rPr lang="en-US" altLang="zh-TW" i="1" ker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</m:ctrlPr>
                        </m:sSubPr>
                        <m:e>
                          <m:r>
                            <a:rPr lang="en-US" altLang="zh-TW" ker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𝐿</m:t>
                          </m:r>
                        </m:e>
                        <m:sub>
                          <m:r>
                            <a:rPr lang="en-US" altLang="zh-TW" ker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𝑛</m:t>
                          </m:r>
                          <m:r>
                            <a:rPr lang="en-US" altLang="zh-TW" ker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,</m:t>
                          </m:r>
                          <m:r>
                            <a:rPr lang="en-US" altLang="zh-TW" ker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𝑗</m:t>
                          </m:r>
                          <m:r>
                            <a:rPr lang="en-US" altLang="zh-TW" ker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,</m:t>
                          </m:r>
                          <m:r>
                            <a:rPr lang="en-US" altLang="zh-TW" ker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𝑜</m:t>
                          </m:r>
                        </m:sub>
                      </m:sSub>
                    </m:oMath>
                  </m:oMathPara>
                </a14:m>
                <a:endParaRPr lang="zh-TW" altLang="en-US" kern="0" dirty="0">
                  <a:latin typeface="+mj-ea"/>
                  <a:ea typeface="+mj-ea"/>
                  <a:cs typeface="CMR10"/>
                </a:endParaRPr>
              </a:p>
            </p:txBody>
          </p:sp>
        </mc:Choice>
        <mc:Fallback xmlns="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A277EB04-0839-4B86-BC7B-BD51EC6CE8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1920" y="5423913"/>
                <a:ext cx="3820854" cy="395045"/>
              </a:xfrm>
              <a:prstGeom prst="rect">
                <a:avLst/>
              </a:prstGeom>
              <a:blipFill>
                <a:blip r:embed="rId2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文字方塊 6">
            <a:extLst>
              <a:ext uri="{FF2B5EF4-FFF2-40B4-BE49-F238E27FC236}">
                <a16:creationId xmlns:a16="http://schemas.microsoft.com/office/drawing/2014/main" id="{B55FAB85-7063-4F74-BF6F-12924951131C}"/>
              </a:ext>
            </a:extLst>
          </p:cNvPr>
          <p:cNvSpPr txBox="1"/>
          <p:nvPr/>
        </p:nvSpPr>
        <p:spPr>
          <a:xfrm>
            <a:off x="867746" y="2877478"/>
            <a:ext cx="2527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u="sng" dirty="0"/>
              <a:t>計算各節點</a:t>
            </a:r>
            <a:r>
              <a:rPr lang="en-US" altLang="zh-TW" u="sng" dirty="0"/>
              <a:t>Value Gain</a:t>
            </a:r>
            <a:endParaRPr lang="zh-TW" altLang="en-US" u="sng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4D3FA1CE-C050-4D5A-9AFE-FB864CD0E113}"/>
              </a:ext>
            </a:extLst>
          </p:cNvPr>
          <p:cNvSpPr/>
          <p:nvPr/>
        </p:nvSpPr>
        <p:spPr>
          <a:xfrm>
            <a:off x="622042" y="545756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sz="2000" b="1" kern="0" dirty="0">
                <a:latin typeface="+mn-ea"/>
              </a:rPr>
              <a:t>2.</a:t>
            </a:r>
            <a:r>
              <a:rPr lang="zh-TW" altLang="en-US" sz="2000" b="1" kern="0" dirty="0">
                <a:latin typeface="+mn-ea"/>
              </a:rPr>
              <a:t> 計算各點所需數值（</a:t>
            </a:r>
            <a:r>
              <a:rPr lang="en-US" altLang="zh-TW" sz="2000" b="1" kern="0" dirty="0">
                <a:latin typeface="+mn-ea"/>
              </a:rPr>
              <a:t>VG,VL,LL,NE,IP</a:t>
            </a:r>
            <a:r>
              <a:rPr lang="zh-TW" altLang="en-US" sz="2000" b="1" kern="0" dirty="0">
                <a:latin typeface="+mn-ea"/>
              </a:rPr>
              <a:t>）</a:t>
            </a:r>
            <a:endParaRPr lang="zh-TW" altLang="zh-TW" sz="2000" b="1" kern="0" dirty="0">
              <a:latin typeface="+mn-ea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249A5EAD-6FA0-478E-A985-9C96B9E94C90}"/>
              </a:ext>
            </a:extLst>
          </p:cNvPr>
          <p:cNvSpPr txBox="1"/>
          <p:nvPr/>
        </p:nvSpPr>
        <p:spPr>
          <a:xfrm>
            <a:off x="867746" y="1039042"/>
            <a:ext cx="89562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建好三維樹後，我們要做的就是填入各節點所需的值，以便計算我們要的公平年金率。</a:t>
            </a:r>
            <a:endParaRPr lang="en-US" altLang="zh-TW" dirty="0"/>
          </a:p>
          <a:p>
            <a:r>
              <a:rPr lang="zh-TW" altLang="en-US" dirty="0"/>
              <a:t>而這些變數，除了計算當期價值，還需計算未來價值折現。</a:t>
            </a:r>
            <a:endParaRPr lang="en-US" altLang="zh-TW" dirty="0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A052FB1A-695A-4232-AC60-A54910115EB4}"/>
              </a:ext>
            </a:extLst>
          </p:cNvPr>
          <p:cNvSpPr txBox="1"/>
          <p:nvPr/>
        </p:nvSpPr>
        <p:spPr>
          <a:xfrm>
            <a:off x="867746" y="1867563"/>
            <a:ext cx="101494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由於各節點皆須考慮是否行使提前還款選擇權，行使與否會影響</a:t>
            </a:r>
            <a:r>
              <a:rPr lang="en-US" altLang="zh-TW" dirty="0"/>
              <a:t>LL</a:t>
            </a:r>
            <a:r>
              <a:rPr lang="zh-TW" altLang="en-US" dirty="0"/>
              <a:t>、</a:t>
            </a:r>
            <a:r>
              <a:rPr lang="en-US" altLang="zh-TW" dirty="0"/>
              <a:t>NE</a:t>
            </a:r>
            <a:r>
              <a:rPr lang="zh-TW" altLang="en-US" dirty="0"/>
              <a:t>、</a:t>
            </a:r>
            <a:r>
              <a:rPr lang="en-US" altLang="zh-TW" dirty="0"/>
              <a:t>IP</a:t>
            </a:r>
            <a:r>
              <a:rPr lang="zh-TW" altLang="en-US" dirty="0"/>
              <a:t>的數值，因此我們先計算</a:t>
            </a:r>
            <a:r>
              <a:rPr lang="en-US" altLang="zh-TW" dirty="0"/>
              <a:t>VG</a:t>
            </a:r>
            <a:r>
              <a:rPr lang="zh-TW" altLang="en-US" dirty="0"/>
              <a:t>和</a:t>
            </a:r>
            <a:r>
              <a:rPr lang="en-US" altLang="zh-TW" dirty="0"/>
              <a:t>VL</a:t>
            </a:r>
            <a:r>
              <a:rPr lang="zh-TW" altLang="en-US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2255400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C6436650-BFEE-4EC4-94F7-17E8A2C04AF2}"/>
              </a:ext>
            </a:extLst>
          </p:cNvPr>
          <p:cNvSpPr/>
          <p:nvPr/>
        </p:nvSpPr>
        <p:spPr>
          <a:xfrm>
            <a:off x="603372" y="1283411"/>
            <a:ext cx="978340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kern="0" dirty="0">
                <a:latin typeface="+mj-ea"/>
                <a:ea typeface="+mj-ea"/>
              </a:rPr>
              <a:t>VL</a:t>
            </a:r>
            <a:r>
              <a:rPr lang="zh-TW" altLang="zh-TW" kern="0" dirty="0">
                <a:latin typeface="+mj-ea"/>
                <a:ea typeface="+mj-ea"/>
              </a:rPr>
              <a:t>為解約當下被保險人損失的價值</a:t>
            </a:r>
            <a:r>
              <a:rPr lang="zh-TW" altLang="en-US" kern="0" dirty="0">
                <a:latin typeface="+mj-ea"/>
                <a:ea typeface="+mj-ea"/>
              </a:rPr>
              <a:t>。</a:t>
            </a:r>
            <a:endParaRPr lang="en-US" altLang="zh-TW" kern="0" dirty="0">
              <a:latin typeface="+mj-ea"/>
              <a:ea typeface="+mj-ea"/>
            </a:endParaRPr>
          </a:p>
          <a:p>
            <a:r>
              <a:rPr lang="zh-TW" altLang="zh-TW" kern="0" dirty="0">
                <a:latin typeface="+mj-ea"/>
                <a:ea typeface="+mj-ea"/>
              </a:rPr>
              <a:t>解約當下被保險人</a:t>
            </a:r>
            <a:r>
              <a:rPr lang="zh-TW" altLang="zh-TW" kern="0" dirty="0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</a:rPr>
              <a:t>不僅損失當期的年金，</a:t>
            </a:r>
            <a:r>
              <a:rPr lang="zh-TW" altLang="zh-TW" kern="0" dirty="0">
                <a:solidFill>
                  <a:schemeClr val="accent2"/>
                </a:solidFill>
                <a:latin typeface="+mj-ea"/>
                <a:ea typeface="+mj-ea"/>
              </a:rPr>
              <a:t>還會損失未來行使提前還款</a:t>
            </a:r>
            <a:r>
              <a:rPr lang="zh-TW" altLang="en-US" kern="0" dirty="0">
                <a:solidFill>
                  <a:schemeClr val="accent2"/>
                </a:solidFill>
                <a:latin typeface="+mj-ea"/>
                <a:ea typeface="+mj-ea"/>
              </a:rPr>
              <a:t>選擇權</a:t>
            </a:r>
            <a:r>
              <a:rPr lang="zh-TW" altLang="zh-TW" kern="0" dirty="0">
                <a:solidFill>
                  <a:schemeClr val="accent2"/>
                </a:solidFill>
                <a:latin typeface="+mj-ea"/>
                <a:ea typeface="+mj-ea"/>
              </a:rPr>
              <a:t>的權力</a:t>
            </a:r>
            <a:r>
              <a:rPr lang="en-US" altLang="zh-TW" kern="0" dirty="0">
                <a:solidFill>
                  <a:schemeClr val="accent2"/>
                </a:solidFill>
                <a:latin typeface="+mj-ea"/>
                <a:ea typeface="+mj-ea"/>
              </a:rPr>
              <a:t>(</a:t>
            </a:r>
            <a:r>
              <a:rPr lang="zh-TW" altLang="zh-TW" kern="0" dirty="0">
                <a:solidFill>
                  <a:schemeClr val="accent2"/>
                </a:solidFill>
                <a:latin typeface="+mj-ea"/>
                <a:ea typeface="+mj-ea"/>
              </a:rPr>
              <a:t>定義為</a:t>
            </a:r>
            <a:r>
              <a:rPr lang="en-US" altLang="zh-TW" kern="0" dirty="0">
                <a:solidFill>
                  <a:schemeClr val="accent2"/>
                </a:solidFill>
                <a:latin typeface="+mj-ea"/>
                <a:ea typeface="+mj-ea"/>
              </a:rPr>
              <a:t>D)</a:t>
            </a:r>
            <a:r>
              <a:rPr lang="zh-TW" altLang="zh-TW" kern="0" dirty="0">
                <a:latin typeface="+mj-ea"/>
                <a:ea typeface="+mj-ea"/>
              </a:rPr>
              <a:t>。</a:t>
            </a:r>
            <a:endParaRPr lang="en-US" altLang="zh-TW" kern="0" dirty="0">
              <a:latin typeface="+mj-ea"/>
              <a:ea typeface="+mj-ea"/>
            </a:endParaRPr>
          </a:p>
          <a:p>
            <a:r>
              <a:rPr lang="zh-TW" altLang="zh-TW" kern="0" dirty="0">
                <a:latin typeface="+mj-ea"/>
              </a:rPr>
              <a:t>第</a:t>
            </a:r>
            <a:r>
              <a:rPr lang="en-US" altLang="zh-TW" kern="0" dirty="0">
                <a:latin typeface="+mj-ea"/>
              </a:rPr>
              <a:t>n</a:t>
            </a:r>
            <a:r>
              <a:rPr lang="zh-TW" altLang="zh-TW" kern="0" dirty="0">
                <a:latin typeface="+mj-ea"/>
              </a:rPr>
              <a:t>期的</a:t>
            </a:r>
            <a:r>
              <a:rPr lang="en-US" altLang="zh-TW" kern="0" dirty="0">
                <a:latin typeface="+mj-ea"/>
              </a:rPr>
              <a:t>VL</a:t>
            </a:r>
            <a:r>
              <a:rPr lang="zh-TW" altLang="zh-TW" kern="0" dirty="0">
                <a:latin typeface="+mj-ea"/>
              </a:rPr>
              <a:t>會等於</a:t>
            </a:r>
            <a:r>
              <a:rPr lang="zh-TW" altLang="zh-TW" kern="0" dirty="0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</a:rPr>
              <a:t>當期</a:t>
            </a:r>
            <a:r>
              <a:rPr lang="en-US" altLang="zh-TW" kern="0" dirty="0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</a:rPr>
              <a:t>VL</a:t>
            </a:r>
            <a:r>
              <a:rPr lang="zh-TW" altLang="zh-TW" kern="0" dirty="0">
                <a:latin typeface="+mj-ea"/>
              </a:rPr>
              <a:t>加上</a:t>
            </a:r>
            <a:r>
              <a:rPr lang="zh-TW" altLang="zh-TW" kern="0" dirty="0">
                <a:solidFill>
                  <a:schemeClr val="accent2"/>
                </a:solidFill>
                <a:latin typeface="+mj-ea"/>
                <a:ea typeface="+mj-ea"/>
              </a:rPr>
              <a:t>未來</a:t>
            </a:r>
            <a:r>
              <a:rPr lang="en-US" altLang="zh-TW" kern="0" dirty="0">
                <a:solidFill>
                  <a:schemeClr val="accent2"/>
                </a:solidFill>
                <a:latin typeface="+mj-ea"/>
                <a:ea typeface="+mj-ea"/>
              </a:rPr>
              <a:t>VL</a:t>
            </a:r>
            <a:r>
              <a:rPr lang="zh-TW" altLang="zh-TW" kern="0" dirty="0">
                <a:solidFill>
                  <a:schemeClr val="accent2"/>
                </a:solidFill>
                <a:latin typeface="+mj-ea"/>
                <a:ea typeface="+mj-ea"/>
              </a:rPr>
              <a:t>期望值折現</a:t>
            </a:r>
            <a:r>
              <a:rPr lang="zh-TW" altLang="zh-TW" kern="0" dirty="0">
                <a:latin typeface="+mj-ea"/>
              </a:rPr>
              <a:t>，值可以計算為：</a:t>
            </a:r>
            <a:endParaRPr lang="en-US" altLang="zh-TW" kern="0" dirty="0">
              <a:latin typeface="+mj-ea"/>
              <a:ea typeface="+mj-e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D9A06E81-9936-4FA9-AEBD-978BD2524E22}"/>
                  </a:ext>
                </a:extLst>
              </p:cNvPr>
              <p:cNvSpPr txBox="1"/>
              <p:nvPr/>
            </p:nvSpPr>
            <p:spPr>
              <a:xfrm>
                <a:off x="1001852" y="2707198"/>
                <a:ext cx="4171848" cy="4130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𝑉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sSub>
                        <m:sSubPr>
                          <m:ctrlPr>
                            <a:rPr lang="en-US" altLang="zh-TW" b="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altLang="zh-TW" b="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n-US" altLang="zh-TW" b="0" i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altLang="zh-TW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TW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TW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TW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zh-TW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lang="en-US" altLang="zh-TW" b="0" i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altLang="zh-TW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altLang="zh-TW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altLang="zh-TW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altLang="zh-TW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acc>
                        <m:accPr>
                          <m:chr m:val="̃"/>
                          <m:ctrlPr>
                            <a:rPr lang="en-US" altLang="zh-TW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altLang="zh-TW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zh-TW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altLang="zh-TW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altLang="zh-TW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e>
                      </m:acc>
                      <m:r>
                        <a:rPr lang="en-US" altLang="zh-TW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)]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D9A06E81-9936-4FA9-AEBD-978BD2524E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1852" y="2707198"/>
                <a:ext cx="4171848" cy="413062"/>
              </a:xfrm>
              <a:prstGeom prst="rect">
                <a:avLst/>
              </a:prstGeom>
              <a:blipFill>
                <a:blip r:embed="rId2"/>
                <a:stretch>
                  <a:fillRect r="-21314" b="-882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文字方塊 11">
                <a:extLst>
                  <a:ext uri="{FF2B5EF4-FFF2-40B4-BE49-F238E27FC236}">
                    <a16:creationId xmlns:a16="http://schemas.microsoft.com/office/drawing/2014/main" id="{78A57B97-77B6-45D0-ABA9-9CF51E785B22}"/>
                  </a:ext>
                </a:extLst>
              </p:cNvPr>
              <p:cNvSpPr txBox="1"/>
              <p:nvPr/>
            </p:nvSpPr>
            <p:spPr>
              <a:xfrm>
                <a:off x="726418" y="4038398"/>
                <a:ext cx="6166625" cy="13059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(</m:t>
                      </m:r>
                      <m:acc>
                        <m:accPr>
                          <m:chr m:val="̃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acc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altLang="zh-TW" b="0" i="1" dirty="0">
                  <a:latin typeface="Cambria Math" panose="02040503050406030204" pitchFamily="18" charset="0"/>
                </a:endParaRPr>
              </a:p>
              <a:p>
                <a:pPr algn="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𝑝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</m:sSub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+1,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+1,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+1,</m:t>
                          </m:r>
                          <m:sSubSup>
                            <m:sSubSup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(1−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)</m:t>
                      </m:r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+1,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+1,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,</m:t>
                          </m:r>
                          <m:sSubSup>
                            <m:sSubSup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′ </m:t>
                              </m:r>
                            </m:sup>
                          </m:sSubSup>
                        </m:sub>
                      </m:sSub>
                    </m:oMath>
                  </m:oMathPara>
                </a14:m>
                <a:endParaRPr lang="en-US" altLang="zh-TW" i="1" dirty="0">
                  <a:latin typeface="Cambria Math" panose="02040503050406030204" pitchFamily="18" charset="0"/>
                </a:endParaRPr>
              </a:p>
              <a:p>
                <a:pPr algn="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TW" i="1">
                          <a:latin typeface="Cambria Math" panose="02040503050406030204" pitchFamily="18" charset="0"/>
                        </a:rPr>
                        <m:t>𝑝</m:t>
                      </m:r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d>
                        <m:d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+1,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+1,</m:t>
                          </m:r>
                          <m:sSubSup>
                            <m:sSubSup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  <m:sup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</m:sub>
                      </m:sSub>
                      <m:r>
                        <a:rPr lang="en-US" altLang="zh-TW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d>
                        <m:d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+1,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,</m:t>
                          </m:r>
                          <m:sSubSup>
                            <m:sSubSup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  <m:sup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</m:sub>
                      </m:sSub>
                    </m:oMath>
                  </m:oMathPara>
                </a14:m>
                <a:endParaRPr lang="en-US" altLang="zh-TW" b="0" i="1" dirty="0">
                  <a:latin typeface="Cambria Math" panose="02040503050406030204" pitchFamily="18" charset="0"/>
                </a:endParaRPr>
              </a:p>
              <a:p>
                <a:pPr algn="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TW" i="1">
                          <a:latin typeface="Cambria Math" panose="02040503050406030204" pitchFamily="18" charset="0"/>
                        </a:rPr>
                        <m:t>𝑝</m:t>
                      </m:r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d>
                        <m:d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+1,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1,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+1,</m:t>
                          </m:r>
                          <m:sSubSup>
                            <m:sSubSup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  <m:sup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</m:sub>
                      </m:sSub>
                      <m:r>
                        <a:rPr lang="en-US" altLang="zh-TW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US" altLang="zh-TW" i="1">
                          <a:latin typeface="Cambria Math" panose="02040503050406030204" pitchFamily="18" charset="0"/>
                        </a:rPr>
                        <m:t>(1−</m:t>
                      </m:r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altLang="zh-TW" i="1">
                          <a:latin typeface="Cambria Math" panose="02040503050406030204" pitchFamily="18" charset="0"/>
                        </a:rPr>
                        <m:t>)</m:t>
                      </m:r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+1,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1,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,</m:t>
                          </m:r>
                          <m:sSubSup>
                            <m:sSubSup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  <m:sup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p>
                          </m:sSubSup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>
          <p:sp>
            <p:nvSpPr>
              <p:cNvPr id="12" name="文字方塊 11">
                <a:extLst>
                  <a:ext uri="{FF2B5EF4-FFF2-40B4-BE49-F238E27FC236}">
                    <a16:creationId xmlns:a16="http://schemas.microsoft.com/office/drawing/2014/main" id="{78A57B97-77B6-45D0-ABA9-9CF51E785B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418" y="4038398"/>
                <a:ext cx="6166625" cy="1305935"/>
              </a:xfrm>
              <a:prstGeom prst="rect">
                <a:avLst/>
              </a:prstGeom>
              <a:blipFill>
                <a:blip r:embed="rId3"/>
                <a:stretch>
                  <a:fillRect l="-1383" t="-3256" b="-372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文字方塊 7">
            <a:extLst>
              <a:ext uri="{FF2B5EF4-FFF2-40B4-BE49-F238E27FC236}">
                <a16:creationId xmlns:a16="http://schemas.microsoft.com/office/drawing/2014/main" id="{7C7D9136-905E-4733-8EB6-9E7C90933E43}"/>
              </a:ext>
            </a:extLst>
          </p:cNvPr>
          <p:cNvSpPr txBox="1"/>
          <p:nvPr/>
        </p:nvSpPr>
        <p:spPr>
          <a:xfrm>
            <a:off x="2184965" y="2442185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>
                <a:solidFill>
                  <a:schemeClr val="accent5">
                    <a:lumMod val="75000"/>
                  </a:schemeClr>
                </a:solidFill>
              </a:rPr>
              <a:t>當期年金</a:t>
            </a: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F3E6F049-F7C2-4109-AFFE-535AD225925F}"/>
              </a:ext>
            </a:extLst>
          </p:cNvPr>
          <p:cNvSpPr txBox="1"/>
          <p:nvPr/>
        </p:nvSpPr>
        <p:spPr>
          <a:xfrm>
            <a:off x="3087776" y="2451323"/>
            <a:ext cx="2339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>
                <a:solidFill>
                  <a:schemeClr val="accent2"/>
                </a:solidFill>
              </a:rPr>
              <a:t>未來選擇權價值期望值折現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2CCA541D-3160-46F9-BED3-685E486AA3FE}"/>
              </a:ext>
            </a:extLst>
          </p:cNvPr>
          <p:cNvSpPr txBox="1"/>
          <p:nvPr/>
        </p:nvSpPr>
        <p:spPr>
          <a:xfrm>
            <a:off x="439582" y="575043"/>
            <a:ext cx="2463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u="sng" dirty="0"/>
              <a:t>計算各節點</a:t>
            </a:r>
            <a:r>
              <a:rPr lang="en-US" altLang="zh-TW" u="sng" dirty="0"/>
              <a:t>Value Loss</a:t>
            </a:r>
            <a:endParaRPr lang="zh-TW" altLang="en-US" u="sng" dirty="0"/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0CCCFAE3-6A6C-4354-8D78-719E690CEE48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018302" y="2451323"/>
            <a:ext cx="5116232" cy="4019499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BC3297C5-729F-4F74-8B44-532AFC268032}"/>
              </a:ext>
            </a:extLst>
          </p:cNvPr>
          <p:cNvSpPr txBox="1"/>
          <p:nvPr/>
        </p:nvSpPr>
        <p:spPr>
          <a:xfrm>
            <a:off x="601161" y="3429000"/>
            <a:ext cx="6417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期望值為把所有可能狀態的選擇權價值乘上相應機率後加總：</a:t>
            </a:r>
          </a:p>
        </p:txBody>
      </p:sp>
      <p:grpSp>
        <p:nvGrpSpPr>
          <p:cNvPr id="6" name="群組 5">
            <a:extLst>
              <a:ext uri="{FF2B5EF4-FFF2-40B4-BE49-F238E27FC236}">
                <a16:creationId xmlns:a16="http://schemas.microsoft.com/office/drawing/2014/main" id="{8D312A11-4BE3-46CB-A88C-D2B55340E24D}"/>
              </a:ext>
            </a:extLst>
          </p:cNvPr>
          <p:cNvGrpSpPr/>
          <p:nvPr/>
        </p:nvGrpSpPr>
        <p:grpSpPr>
          <a:xfrm>
            <a:off x="726418" y="5692411"/>
            <a:ext cx="5646546" cy="590546"/>
            <a:chOff x="601161" y="5718181"/>
            <a:chExt cx="5646546" cy="59054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" name="文字方塊 1">
                  <a:extLst>
                    <a:ext uri="{FF2B5EF4-FFF2-40B4-BE49-F238E27FC236}">
                      <a16:creationId xmlns:a16="http://schemas.microsoft.com/office/drawing/2014/main" id="{CDFE8ED1-0702-47BC-B727-C5FABFE2617F}"/>
                    </a:ext>
                  </a:extLst>
                </p:cNvPr>
                <p:cNvSpPr txBox="1"/>
                <p:nvPr/>
              </p:nvSpPr>
              <p:spPr>
                <a:xfrm>
                  <a:off x="601161" y="5718181"/>
                  <a:ext cx="5646546" cy="59054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altLang="zh-TW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6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e>
                        <m:sub>
                          <m:r>
                            <a:rPr lang="en-US" altLang="zh-TW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zh-TW" altLang="en-US" sz="1600" i="1">
                          <a:latin typeface="Cambria Math" panose="02040503050406030204" pitchFamily="18" charset="0"/>
                        </a:rPr>
                        <m:t>為</m:t>
                      </m:r>
                    </m:oMath>
                  </a14:m>
                  <a:r>
                    <a:rPr lang="zh-TW" altLang="en-US" sz="1600" dirty="0"/>
                    <a:t>我們設置的代表點，為整數，而</a:t>
                  </a:r>
                  <a14:m>
                    <m:oMath xmlns:m="http://schemas.openxmlformats.org/officeDocument/2006/math">
                      <m:sSubSup>
                        <m:sSubSupPr>
                          <m:ctrlPr>
                            <a:rPr lang="en-US" altLang="zh-TW" sz="16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16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e>
                        <m:sub>
                          <m:r>
                            <a:rPr lang="en-US" altLang="zh-TW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altLang="zh-TW" sz="16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zh-TW" altLang="en-US" sz="1600" i="1">
                          <a:latin typeface="Cambria Math" panose="02040503050406030204" pitchFamily="18" charset="0"/>
                        </a:rPr>
                        <m:t>則介於</m:t>
                      </m:r>
                      <m:sSub>
                        <m:sSubPr>
                          <m:ctrlPr>
                            <a:rPr lang="en-US" altLang="zh-TW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6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e>
                        <m:sub>
                          <m:r>
                            <a:rPr lang="en-US" altLang="zh-TW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zh-TW" altLang="en-US" sz="1600" i="1">
                          <a:latin typeface="Cambria Math" panose="02040503050406030204" pitchFamily="18" charset="0"/>
                        </a:rPr>
                        <m:t>及</m:t>
                      </m:r>
                      <m:sSub>
                        <m:sSubPr>
                          <m:ctrlPr>
                            <a:rPr lang="en-US" altLang="zh-TW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6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e>
                        <m:sub>
                          <m:r>
                            <a:rPr lang="en-US" altLang="zh-TW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altLang="zh-TW" sz="16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a14:m>
                  <a:r>
                    <a:rPr lang="zh-TW" altLang="en-US" sz="1600" dirty="0"/>
                    <a:t>之間</a:t>
                  </a:r>
                  <a:endParaRPr lang="en-US" altLang="zh-TW" sz="1600" dirty="0"/>
                </a:p>
                <a:p>
                  <a:r>
                    <a:rPr lang="zh-TW" altLang="en-US" sz="1600" dirty="0">
                      <a:ea typeface="Cambria Math" panose="02040503050406030204" pitchFamily="18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zh-TW" altLang="en-US" sz="16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sz="16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sz="16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sz="16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sz="16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sz="16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sz="16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第</m:t>
                      </m:r>
                      <m:sSubSup>
                        <m:sSubSupPr>
                          <m:ctrlPr>
                            <a:rPr lang="en-US" altLang="zh-TW" sz="16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16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𝑜</m:t>
                          </m:r>
                        </m:e>
                        <m:sub>
                          <m:r>
                            <a:rPr lang="en-US" altLang="zh-TW" sz="16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altLang="zh-TW" sz="16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zh-TW" altLang="en-US" sz="16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個</m:t>
                      </m:r>
                      <m:r>
                        <a:rPr lang="zh-TW" altLang="en-US" sz="16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點</m:t>
                      </m:r>
                    </m:oMath>
                  </a14:m>
                  <a:r>
                    <a:rPr lang="zh-TW" altLang="en-US" sz="1600" dirty="0"/>
                    <a:t>使用</a:t>
                  </a:r>
                  <a14:m>
                    <m:oMath xmlns:m="http://schemas.openxmlformats.org/officeDocument/2006/math">
                      <m:r>
                        <a:rPr lang="zh-TW" altLang="en-US" sz="1600" i="1" dirty="0">
                          <a:latin typeface="Cambria Math" panose="02040503050406030204" pitchFamily="18" charset="0"/>
                        </a:rPr>
                        <m:t>第</m:t>
                      </m:r>
                      <m:sSub>
                        <m:sSubPr>
                          <m:ctrlPr>
                            <a:rPr lang="en-US" altLang="zh-TW" sz="16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600" i="1" dirty="0">
                              <a:latin typeface="Cambria Math" panose="02040503050406030204" pitchFamily="18" charset="0"/>
                            </a:rPr>
                            <m:t>𝑜</m:t>
                          </m:r>
                        </m:e>
                        <m:sub>
                          <m:r>
                            <a:rPr lang="en-US" altLang="zh-TW" sz="1600" i="1" dirty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zh-TW" altLang="en-US" sz="1600" i="1" dirty="0">
                          <a:latin typeface="Cambria Math" panose="02040503050406030204" pitchFamily="18" charset="0"/>
                        </a:rPr>
                        <m:t>個點和</m:t>
                      </m:r>
                      <m:sSub>
                        <m:sSubPr>
                          <m:ctrlPr>
                            <a:rPr lang="en-US" altLang="zh-TW" sz="16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sz="1600" i="1" dirty="0">
                              <a:latin typeface="Cambria Math" panose="02040503050406030204" pitchFamily="18" charset="0"/>
                            </a:rPr>
                            <m:t>第</m:t>
                          </m:r>
                          <m:r>
                            <a:rPr lang="en-US" altLang="zh-TW" sz="1600" i="1" dirty="0">
                              <a:latin typeface="Cambria Math" panose="02040503050406030204" pitchFamily="18" charset="0"/>
                            </a:rPr>
                            <m:t>𝑜</m:t>
                          </m:r>
                        </m:e>
                        <m:sub>
                          <m:r>
                            <a:rPr lang="en-US" altLang="zh-TW" sz="1600" i="1" dirty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altLang="zh-TW" sz="1600" i="1" dirty="0">
                          <a:latin typeface="Cambria Math" panose="02040503050406030204" pitchFamily="18" charset="0"/>
                        </a:rPr>
                        <m:t>+1</m:t>
                      </m:r>
                    </m:oMath>
                  </a14:m>
                  <a:r>
                    <a:rPr lang="zh-TW" altLang="en-US" sz="1600" dirty="0"/>
                    <a:t>個點內插</a:t>
                  </a:r>
                  <a:endParaRPr lang="en-US" altLang="zh-TW" sz="1600" dirty="0"/>
                </a:p>
              </p:txBody>
            </p:sp>
          </mc:Choice>
          <mc:Fallback>
            <p:sp>
              <p:nvSpPr>
                <p:cNvPr id="2" name="文字方塊 1">
                  <a:extLst>
                    <a:ext uri="{FF2B5EF4-FFF2-40B4-BE49-F238E27FC236}">
                      <a16:creationId xmlns:a16="http://schemas.microsoft.com/office/drawing/2014/main" id="{CDFE8ED1-0702-47BC-B727-C5FABFE2617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1161" y="5718181"/>
                  <a:ext cx="5646546" cy="590546"/>
                </a:xfrm>
                <a:prstGeom prst="rect">
                  <a:avLst/>
                </a:prstGeom>
                <a:blipFill>
                  <a:blip r:embed="rId5"/>
                  <a:stretch>
                    <a:fillRect t="-3093" b="-11340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" name="箭號: 向右 3">
              <a:extLst>
                <a:ext uri="{FF2B5EF4-FFF2-40B4-BE49-F238E27FC236}">
                  <a16:creationId xmlns:a16="http://schemas.microsoft.com/office/drawing/2014/main" id="{7B6F18DF-373A-4526-810E-4FCC41F2EB3C}"/>
                </a:ext>
              </a:extLst>
            </p:cNvPr>
            <p:cNvSpPr/>
            <p:nvPr/>
          </p:nvSpPr>
          <p:spPr>
            <a:xfrm>
              <a:off x="795615" y="6084476"/>
              <a:ext cx="206237" cy="112849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7817181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9A87559-5093-4E0B-B113-FB811B748C03}"/>
              </a:ext>
            </a:extLst>
          </p:cNvPr>
          <p:cNvSpPr/>
          <p:nvPr/>
        </p:nvSpPr>
        <p:spPr>
          <a:xfrm>
            <a:off x="635110" y="554067"/>
            <a:ext cx="11293151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kern="0" dirty="0">
                <a:latin typeface="+mj-ea"/>
                <a:ea typeface="+mj-ea"/>
                <a:cs typeface="CMR10"/>
              </a:rPr>
              <a:t>有了</a:t>
            </a:r>
            <a:r>
              <a:rPr lang="en-US" altLang="zh-TW" kern="0" dirty="0">
                <a:latin typeface="+mj-ea"/>
                <a:ea typeface="+mj-ea"/>
                <a:cs typeface="CMR10"/>
              </a:rPr>
              <a:t>VG</a:t>
            </a:r>
            <a:r>
              <a:rPr lang="zh-TW" altLang="en-US" kern="0" dirty="0">
                <a:latin typeface="+mj-ea"/>
                <a:ea typeface="+mj-ea"/>
                <a:cs typeface="CMR10"/>
              </a:rPr>
              <a:t>和</a:t>
            </a:r>
            <a:r>
              <a:rPr lang="en-US" altLang="zh-TW" kern="0" dirty="0">
                <a:latin typeface="+mj-ea"/>
                <a:ea typeface="+mj-ea"/>
                <a:cs typeface="CMR10"/>
              </a:rPr>
              <a:t>VL</a:t>
            </a:r>
            <a:r>
              <a:rPr lang="zh-TW" altLang="en-US" kern="0" dirty="0">
                <a:latin typeface="+mj-ea"/>
                <a:ea typeface="+mj-ea"/>
                <a:cs typeface="CMR10"/>
              </a:rPr>
              <a:t>，就可以討論被保險人行使選擇權的策略。</a:t>
            </a:r>
            <a:endParaRPr lang="en-US" altLang="zh-TW" kern="0" dirty="0">
              <a:latin typeface="+mj-ea"/>
              <a:ea typeface="+mj-ea"/>
              <a:cs typeface="CMR10"/>
            </a:endParaRPr>
          </a:p>
          <a:p>
            <a:r>
              <a:rPr lang="zh-TW" altLang="en-US" sz="1400" kern="0" dirty="0">
                <a:latin typeface="+mj-ea"/>
                <a:ea typeface="+mj-ea"/>
                <a:cs typeface="CMR10"/>
              </a:rPr>
              <a:t>若在該節點上解約，</a:t>
            </a:r>
            <a:r>
              <a:rPr lang="en-US" altLang="zh-TW" sz="1400" kern="0" dirty="0">
                <a:latin typeface="+mj-ea"/>
                <a:ea typeface="+mj-ea"/>
                <a:cs typeface="CMR10"/>
              </a:rPr>
              <a:t>VL&gt;VG</a:t>
            </a:r>
            <a:r>
              <a:rPr lang="zh-TW" altLang="en-US" sz="1400" kern="0" dirty="0">
                <a:latin typeface="+mj-ea"/>
                <a:ea typeface="+mj-ea"/>
                <a:cs typeface="CMR10"/>
              </a:rPr>
              <a:t>，則被保險人會選擇繼續持有合約。</a:t>
            </a:r>
            <a:endParaRPr lang="en-US" altLang="zh-TW" sz="1400" kern="0" dirty="0">
              <a:latin typeface="+mj-ea"/>
              <a:ea typeface="+mj-ea"/>
              <a:cs typeface="CMR10"/>
            </a:endParaRPr>
          </a:p>
          <a:p>
            <a:r>
              <a:rPr lang="zh-TW" altLang="en-US" sz="1400" kern="0" dirty="0">
                <a:latin typeface="+mj-ea"/>
                <a:cs typeface="CMR10"/>
              </a:rPr>
              <a:t>若在該節點上解約，</a:t>
            </a:r>
            <a:r>
              <a:rPr lang="en-US" altLang="zh-TW" sz="1400" kern="0" dirty="0">
                <a:latin typeface="+mj-ea"/>
                <a:cs typeface="CMR10"/>
              </a:rPr>
              <a:t>VL&lt;VG</a:t>
            </a:r>
            <a:r>
              <a:rPr lang="zh-TW" altLang="en-US" sz="1400" kern="0" dirty="0">
                <a:latin typeface="+mj-ea"/>
                <a:cs typeface="CMR10"/>
              </a:rPr>
              <a:t>，則被保險人會選擇行使提前還款選擇權。</a:t>
            </a:r>
            <a:endParaRPr lang="zh-TW" altLang="zh-TW" sz="1400" kern="0" dirty="0">
              <a:latin typeface="+mj-ea"/>
              <a:cs typeface="CMR1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75CFC5FF-CE43-4BFB-9370-707AB3C4F443}"/>
              </a:ext>
            </a:extLst>
          </p:cNvPr>
          <p:cNvSpPr/>
          <p:nvPr/>
        </p:nvSpPr>
        <p:spPr>
          <a:xfrm>
            <a:off x="635110" y="1624395"/>
            <a:ext cx="26869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u="sng" kern="0" dirty="0">
                <a:latin typeface="+mj-ea"/>
              </a:rPr>
              <a:t>VL&gt;VG</a:t>
            </a:r>
            <a:r>
              <a:rPr lang="zh-TW" altLang="en-US" b="1" kern="0" dirty="0">
                <a:latin typeface="+mj-ea"/>
              </a:rPr>
              <a:t>   </a:t>
            </a:r>
            <a:r>
              <a:rPr lang="zh-TW" altLang="en-US" sz="1400" kern="0" dirty="0">
                <a:latin typeface="+mj-ea"/>
              </a:rPr>
              <a:t>保單</a:t>
            </a:r>
            <a:r>
              <a:rPr lang="zh-TW" altLang="zh-TW" sz="1400" kern="0" dirty="0">
                <a:latin typeface="+mj-ea"/>
              </a:rPr>
              <a:t>持有</a:t>
            </a:r>
            <a:r>
              <a:rPr lang="zh-TW" altLang="en-US" sz="1400" kern="0" dirty="0">
                <a:latin typeface="+mj-ea"/>
              </a:rPr>
              <a:t>人</a:t>
            </a:r>
            <a:r>
              <a:rPr lang="zh-TW" altLang="zh-TW" sz="1400" kern="0" dirty="0">
                <a:latin typeface="+mj-ea"/>
              </a:rPr>
              <a:t>保留</a:t>
            </a:r>
            <a:r>
              <a:rPr lang="en-US" altLang="zh-TW" sz="1400" kern="0" dirty="0">
                <a:latin typeface="+mj-ea"/>
              </a:rPr>
              <a:t>RM</a:t>
            </a:r>
            <a:endParaRPr lang="en-US" altLang="zh-TW" b="1" u="sng" kern="0" dirty="0">
              <a:latin typeface="+mj-ea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5F11000D-F113-40C9-8CE9-0B544191BCDC}"/>
              </a:ext>
            </a:extLst>
          </p:cNvPr>
          <p:cNvSpPr/>
          <p:nvPr/>
        </p:nvSpPr>
        <p:spPr>
          <a:xfrm>
            <a:off x="1230681" y="2865164"/>
            <a:ext cx="961830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kern="0" dirty="0">
                <a:latin typeface="+mj-ea"/>
                <a:ea typeface="+mj-ea"/>
              </a:rPr>
              <a:t>IP</a:t>
            </a:r>
            <a:r>
              <a:rPr lang="zh-TW" altLang="zh-TW" kern="0" dirty="0">
                <a:latin typeface="+mj-ea"/>
                <a:ea typeface="+mj-ea"/>
              </a:rPr>
              <a:t>為銀行為了避免產生貸款人損失，強制</a:t>
            </a:r>
            <a:r>
              <a:rPr lang="zh-TW" altLang="zh-TW" kern="0" dirty="0">
                <a:solidFill>
                  <a:schemeClr val="accent1"/>
                </a:solidFill>
                <a:latin typeface="+mj-ea"/>
                <a:ea typeface="+mj-ea"/>
              </a:rPr>
              <a:t>被保險人繳交之保費</a:t>
            </a:r>
            <a:r>
              <a:rPr lang="zh-TW" altLang="zh-TW" kern="0" dirty="0">
                <a:latin typeface="+mj-ea"/>
                <a:ea typeface="+mj-ea"/>
              </a:rPr>
              <a:t>，而當期保費等於累貸金額乘上保費率。</a:t>
            </a:r>
          </a:p>
          <a:p>
            <a:r>
              <a:rPr lang="zh-TW" altLang="zh-TW" kern="0" dirty="0">
                <a:latin typeface="+mj-ea"/>
                <a:ea typeface="+mj-ea"/>
              </a:rPr>
              <a:t>第</a:t>
            </a:r>
            <a:r>
              <a:rPr lang="en-US" altLang="zh-TW" kern="0" dirty="0">
                <a:latin typeface="+mj-ea"/>
                <a:ea typeface="+mj-ea"/>
              </a:rPr>
              <a:t>n</a:t>
            </a:r>
            <a:r>
              <a:rPr lang="zh-TW" altLang="zh-TW" kern="0" dirty="0">
                <a:latin typeface="+mj-ea"/>
                <a:ea typeface="+mj-ea"/>
              </a:rPr>
              <a:t>期的</a:t>
            </a:r>
            <a:r>
              <a:rPr lang="en-US" altLang="zh-TW" kern="0" dirty="0">
                <a:latin typeface="+mj-ea"/>
                <a:ea typeface="+mj-ea"/>
              </a:rPr>
              <a:t>IP</a:t>
            </a:r>
            <a:r>
              <a:rPr lang="zh-TW" altLang="zh-TW" kern="0" dirty="0">
                <a:latin typeface="+mj-ea"/>
                <a:ea typeface="+mj-ea"/>
              </a:rPr>
              <a:t>會等於</a:t>
            </a:r>
            <a:r>
              <a:rPr lang="zh-TW" altLang="zh-TW" kern="0" dirty="0">
                <a:solidFill>
                  <a:schemeClr val="accent1"/>
                </a:solidFill>
                <a:latin typeface="+mj-ea"/>
                <a:ea typeface="+mj-ea"/>
              </a:rPr>
              <a:t>當期</a:t>
            </a:r>
            <a:r>
              <a:rPr lang="en-US" altLang="zh-TW" kern="0" dirty="0">
                <a:solidFill>
                  <a:schemeClr val="accent1"/>
                </a:solidFill>
                <a:latin typeface="+mj-ea"/>
                <a:ea typeface="+mj-ea"/>
              </a:rPr>
              <a:t>IP</a:t>
            </a:r>
            <a:r>
              <a:rPr lang="zh-TW" altLang="zh-TW" kern="0" dirty="0">
                <a:latin typeface="+mj-ea"/>
                <a:ea typeface="+mj-ea"/>
              </a:rPr>
              <a:t>加上</a:t>
            </a:r>
            <a:r>
              <a:rPr lang="zh-TW" altLang="zh-TW" kern="0" dirty="0">
                <a:solidFill>
                  <a:srgbClr val="FF0000"/>
                </a:solidFill>
                <a:latin typeface="+mj-ea"/>
                <a:ea typeface="+mj-ea"/>
              </a:rPr>
              <a:t>未來</a:t>
            </a:r>
            <a:r>
              <a:rPr lang="en-US" altLang="zh-TW" kern="0" dirty="0">
                <a:solidFill>
                  <a:srgbClr val="FF0000"/>
                </a:solidFill>
                <a:latin typeface="+mj-ea"/>
                <a:ea typeface="+mj-ea"/>
              </a:rPr>
              <a:t>IP</a:t>
            </a:r>
            <a:r>
              <a:rPr lang="zh-TW" altLang="zh-TW" kern="0" dirty="0">
                <a:solidFill>
                  <a:srgbClr val="FF0000"/>
                </a:solidFill>
                <a:latin typeface="+mj-ea"/>
                <a:ea typeface="+mj-ea"/>
              </a:rPr>
              <a:t>期望值折現</a:t>
            </a:r>
            <a:r>
              <a:rPr lang="zh-TW" altLang="zh-TW" kern="0" dirty="0">
                <a:latin typeface="+mj-ea"/>
                <a:ea typeface="+mj-ea"/>
              </a:rPr>
              <a:t>，值可以計算為：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7FB82F5D-0651-435C-BB2D-BE0FABBEE93C}"/>
                  </a:ext>
                </a:extLst>
              </p:cNvPr>
              <p:cNvSpPr txBox="1"/>
              <p:nvPr/>
            </p:nvSpPr>
            <p:spPr>
              <a:xfrm>
                <a:off x="1815870" y="4255807"/>
                <a:ext cx="4795608" cy="4130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𝐼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TW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TW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altLang="zh-TW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n-US" altLang="zh-TW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altLang="zh-TW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m:rPr>
                          <m:sty m:val="p"/>
                        </m:rPr>
                        <a:rPr lang="en-US" altLang="zh-TW" b="0" i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r>
                        <a:rPr lang="en-US" altLang="zh-TW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TW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TW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TW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zh-TW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lang="en-US" altLang="zh-TW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Δ</m:t>
                          </m:r>
                          <m:r>
                            <a:rPr lang="en-US" altLang="zh-TW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acc>
                        <m:accPr>
                          <m:chr m:val="̃"/>
                          <m:ctrlPr>
                            <a:rPr lang="en-US" altLang="zh-TW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TW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  <m:sSub>
                            <m:sSubPr>
                              <m:ctrlPr>
                                <a:rPr lang="en-US" altLang="zh-TW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zh-TW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altLang="zh-TW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altLang="zh-TW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e>
                      </m:acc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7FB82F5D-0651-435C-BB2D-BE0FABBEE9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5870" y="4255807"/>
                <a:ext cx="4795608" cy="413062"/>
              </a:xfrm>
              <a:prstGeom prst="rect">
                <a:avLst/>
              </a:prstGeom>
              <a:blipFill>
                <a:blip r:embed="rId2"/>
                <a:stretch>
                  <a:fillRect r="-19441" b="-735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矩形 11">
            <a:extLst>
              <a:ext uri="{FF2B5EF4-FFF2-40B4-BE49-F238E27FC236}">
                <a16:creationId xmlns:a16="http://schemas.microsoft.com/office/drawing/2014/main" id="{0A806D1A-66B7-4E05-A87F-92214656D929}"/>
              </a:ext>
            </a:extLst>
          </p:cNvPr>
          <p:cNvSpPr/>
          <p:nvPr/>
        </p:nvSpPr>
        <p:spPr>
          <a:xfrm>
            <a:off x="666120" y="2152814"/>
            <a:ext cx="21852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u="sng" dirty="0"/>
              <a:t>Insurance Premium</a:t>
            </a:r>
            <a:endParaRPr lang="zh-TW" altLang="en-US" u="sng" dirty="0"/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2EB086B7-D191-4F7D-A2F0-E70ABB5AB617}"/>
              </a:ext>
            </a:extLst>
          </p:cNvPr>
          <p:cNvSpPr txBox="1"/>
          <p:nvPr/>
        </p:nvSpPr>
        <p:spPr>
          <a:xfrm>
            <a:off x="5609392" y="4820467"/>
            <a:ext cx="3121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此處期望值計算方法同前述</a:t>
            </a:r>
            <a:r>
              <a:rPr lang="en-US" altLang="zh-TW" dirty="0"/>
              <a:t>D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314267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AEDC67C2-6B6B-4160-AA50-502D4AE1B455}"/>
              </a:ext>
            </a:extLst>
          </p:cNvPr>
          <p:cNvSpPr/>
          <p:nvPr/>
        </p:nvSpPr>
        <p:spPr>
          <a:xfrm>
            <a:off x="1284052" y="4187349"/>
            <a:ext cx="942702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kern="0" dirty="0">
                <a:latin typeface="+mj-ea"/>
                <a:ea typeface="+mj-ea"/>
              </a:rPr>
              <a:t>NE</a:t>
            </a:r>
            <a:r>
              <a:rPr lang="zh-TW" altLang="zh-TW" kern="0" dirty="0">
                <a:latin typeface="+mj-ea"/>
                <a:ea typeface="+mj-ea"/>
              </a:rPr>
              <a:t>為被保險人死亡時銀行的獲利。在被保險人死亡時合約會終止，銀行</a:t>
            </a:r>
            <a:r>
              <a:rPr lang="zh-TW" altLang="zh-TW" kern="0" dirty="0">
                <a:solidFill>
                  <a:schemeClr val="accent2"/>
                </a:solidFill>
                <a:latin typeface="+mj-ea"/>
                <a:ea typeface="+mj-ea"/>
              </a:rPr>
              <a:t>得到房屋的所有權，但損失給出去的貸款。</a:t>
            </a:r>
          </a:p>
          <a:p>
            <a:r>
              <a:rPr lang="zh-TW" altLang="zh-TW" kern="0" dirty="0">
                <a:latin typeface="+mj-ea"/>
                <a:ea typeface="+mj-ea"/>
              </a:rPr>
              <a:t>第</a:t>
            </a:r>
            <a:r>
              <a:rPr lang="en-US" altLang="zh-TW" kern="0" dirty="0">
                <a:latin typeface="+mj-ea"/>
                <a:ea typeface="+mj-ea"/>
              </a:rPr>
              <a:t>n</a:t>
            </a:r>
            <a:r>
              <a:rPr lang="zh-TW" altLang="zh-TW" kern="0" dirty="0">
                <a:latin typeface="+mj-ea"/>
                <a:ea typeface="+mj-ea"/>
              </a:rPr>
              <a:t>期的</a:t>
            </a:r>
            <a:r>
              <a:rPr lang="en-US" altLang="zh-TW" kern="0" dirty="0">
                <a:latin typeface="+mj-ea"/>
                <a:ea typeface="+mj-ea"/>
              </a:rPr>
              <a:t>NE</a:t>
            </a:r>
            <a:r>
              <a:rPr lang="zh-TW" altLang="zh-TW" kern="0" dirty="0">
                <a:latin typeface="+mj-ea"/>
                <a:ea typeface="+mj-ea"/>
              </a:rPr>
              <a:t>會等於</a:t>
            </a:r>
            <a:r>
              <a:rPr lang="zh-TW" altLang="zh-TW" kern="0" dirty="0">
                <a:solidFill>
                  <a:schemeClr val="accent2"/>
                </a:solidFill>
                <a:latin typeface="+mj-ea"/>
                <a:ea typeface="+mj-ea"/>
              </a:rPr>
              <a:t>當期</a:t>
            </a:r>
            <a:r>
              <a:rPr lang="en-US" altLang="zh-TW" kern="0" dirty="0">
                <a:solidFill>
                  <a:schemeClr val="accent2"/>
                </a:solidFill>
                <a:latin typeface="+mj-ea"/>
                <a:ea typeface="+mj-ea"/>
              </a:rPr>
              <a:t>NE</a:t>
            </a:r>
            <a:r>
              <a:rPr lang="zh-TW" altLang="zh-TW" kern="0" dirty="0">
                <a:latin typeface="+mj-ea"/>
                <a:ea typeface="+mj-ea"/>
              </a:rPr>
              <a:t>加上</a:t>
            </a:r>
            <a:r>
              <a:rPr lang="zh-TW" altLang="zh-TW" kern="0" dirty="0">
                <a:solidFill>
                  <a:schemeClr val="accent6"/>
                </a:solidFill>
                <a:latin typeface="+mj-ea"/>
                <a:ea typeface="+mj-ea"/>
              </a:rPr>
              <a:t>未來</a:t>
            </a:r>
            <a:r>
              <a:rPr lang="en-US" altLang="zh-TW" kern="0" dirty="0">
                <a:solidFill>
                  <a:schemeClr val="accent6"/>
                </a:solidFill>
                <a:latin typeface="+mj-ea"/>
                <a:ea typeface="+mj-ea"/>
              </a:rPr>
              <a:t>NE</a:t>
            </a:r>
            <a:r>
              <a:rPr lang="zh-TW" altLang="zh-TW" kern="0" dirty="0">
                <a:solidFill>
                  <a:schemeClr val="accent6"/>
                </a:solidFill>
                <a:latin typeface="+mj-ea"/>
                <a:ea typeface="+mj-ea"/>
              </a:rPr>
              <a:t>期望值折現</a:t>
            </a:r>
            <a:r>
              <a:rPr lang="zh-TW" altLang="zh-TW" kern="0" dirty="0">
                <a:latin typeface="+mj-ea"/>
                <a:ea typeface="+mj-ea"/>
              </a:rPr>
              <a:t>，值可以計算為：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字方塊 3">
                <a:extLst>
                  <a:ext uri="{FF2B5EF4-FFF2-40B4-BE49-F238E27FC236}">
                    <a16:creationId xmlns:a16="http://schemas.microsoft.com/office/drawing/2014/main" id="{9CFF532F-ED62-4867-8D70-C69A4C2618B6}"/>
                  </a:ext>
                </a:extLst>
              </p:cNvPr>
              <p:cNvSpPr txBox="1"/>
              <p:nvPr/>
            </p:nvSpPr>
            <p:spPr>
              <a:xfrm>
                <a:off x="1676704" y="5272616"/>
                <a:ext cx="5736699" cy="4572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altLang="zh-TW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altLang="zh-TW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altLang="zh-TW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zh-TW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TW" b="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b="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altLang="zh-TW" b="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altLang="zh-TW" b="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altLang="zh-TW" b="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altLang="zh-TW" b="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en-US" altLang="zh-TW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b="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b="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altLang="zh-TW" b="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altLang="zh-TW" b="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altLang="zh-TW" b="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altLang="zh-TW" b="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altLang="zh-TW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zh-TW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TW" b="0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b="0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TW" b="0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TW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zh-TW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lang="en-US" altLang="zh-TW" b="0" i="0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Δ</m:t>
                          </m:r>
                          <m:r>
                            <a:rPr lang="en-US" altLang="zh-TW" b="0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altLang="zh-TW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  <m:r>
                        <a:rPr lang="en-US" altLang="zh-TW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acc>
                        <m:accPr>
                          <m:chr m:val="̃"/>
                          <m:ctrlPr>
                            <a:rPr lang="en-US" altLang="zh-TW" b="0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altLang="zh-TW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altLang="zh-TW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zh-TW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altLang="zh-TW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altLang="zh-TW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e>
                      </m:acc>
                      <m:r>
                        <a:rPr lang="en-US" altLang="zh-TW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4" name="文字方塊 3">
                <a:extLst>
                  <a:ext uri="{FF2B5EF4-FFF2-40B4-BE49-F238E27FC236}">
                    <a16:creationId xmlns:a16="http://schemas.microsoft.com/office/drawing/2014/main" id="{9CFF532F-ED62-4867-8D70-C69A4C2618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704" y="5272616"/>
                <a:ext cx="5736699" cy="457241"/>
              </a:xfrm>
              <a:prstGeom prst="rect">
                <a:avLst/>
              </a:prstGeom>
              <a:blipFill>
                <a:blip r:embed="rId2"/>
                <a:stretch>
                  <a:fillRect r="-15515" b="-533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文字方塊 7">
            <a:extLst>
              <a:ext uri="{FF2B5EF4-FFF2-40B4-BE49-F238E27FC236}">
                <a16:creationId xmlns:a16="http://schemas.microsoft.com/office/drawing/2014/main" id="{3E18F920-77B8-4CEE-A852-4CC4BE35D546}"/>
              </a:ext>
            </a:extLst>
          </p:cNvPr>
          <p:cNvSpPr txBox="1"/>
          <p:nvPr/>
        </p:nvSpPr>
        <p:spPr>
          <a:xfrm>
            <a:off x="799785" y="3513266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u="sng" dirty="0"/>
              <a:t>Net Equity</a:t>
            </a:r>
            <a:endParaRPr lang="zh-TW" altLang="en-US" u="sng" dirty="0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93FA709F-C7DA-499E-A5A1-E0988222B8D5}"/>
              </a:ext>
            </a:extLst>
          </p:cNvPr>
          <p:cNvSpPr txBox="1"/>
          <p:nvPr/>
        </p:nvSpPr>
        <p:spPr>
          <a:xfrm>
            <a:off x="5843611" y="5853638"/>
            <a:ext cx="24689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/>
              <a:t>此處期望值計算方法同前述</a:t>
            </a:r>
            <a:r>
              <a:rPr lang="en-US" altLang="zh-TW" sz="1400" dirty="0"/>
              <a:t>D</a:t>
            </a:r>
            <a:endParaRPr lang="zh-TW" altLang="en-US" sz="1400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4FBB7F18-A4C7-430F-BBC6-ADF773F83030}"/>
              </a:ext>
            </a:extLst>
          </p:cNvPr>
          <p:cNvSpPr/>
          <p:nvPr/>
        </p:nvSpPr>
        <p:spPr>
          <a:xfrm>
            <a:off x="1284052" y="1181259"/>
            <a:ext cx="101081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kern="0" dirty="0">
                <a:latin typeface="+mj-ea"/>
                <a:ea typeface="+mj-ea"/>
              </a:rPr>
              <a:t>貸款人的損失會是</a:t>
            </a:r>
            <a:r>
              <a:rPr lang="zh-TW" altLang="zh-TW" kern="0" dirty="0">
                <a:solidFill>
                  <a:schemeClr val="accent2"/>
                </a:solidFill>
                <a:latin typeface="+mj-ea"/>
                <a:ea typeface="+mj-ea"/>
              </a:rPr>
              <a:t>已給出去的貸款金額，但可以以房屋價值抵銷</a:t>
            </a:r>
            <a:r>
              <a:rPr lang="zh-TW" altLang="zh-TW" kern="0" dirty="0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</a:rPr>
              <a:t>，再加上未來可能的損失折現。</a:t>
            </a:r>
            <a:endParaRPr lang="en-US" altLang="zh-TW" kern="0" dirty="0">
              <a:solidFill>
                <a:schemeClr val="accent5">
                  <a:lumMod val="75000"/>
                </a:schemeClr>
              </a:solidFill>
              <a:latin typeface="+mj-ea"/>
              <a:ea typeface="+mj-ea"/>
            </a:endParaRPr>
          </a:p>
          <a:p>
            <a:r>
              <a:rPr lang="zh-TW" altLang="zh-TW" kern="0" dirty="0">
                <a:latin typeface="+mj-ea"/>
              </a:rPr>
              <a:t>第</a:t>
            </a:r>
            <a:r>
              <a:rPr lang="en-US" altLang="zh-TW" kern="0" dirty="0">
                <a:latin typeface="+mj-ea"/>
              </a:rPr>
              <a:t>n</a:t>
            </a:r>
            <a:r>
              <a:rPr lang="zh-TW" altLang="zh-TW" kern="0" dirty="0">
                <a:latin typeface="+mj-ea"/>
              </a:rPr>
              <a:t>期的</a:t>
            </a:r>
            <a:r>
              <a:rPr lang="en-US" altLang="zh-TW" kern="0" dirty="0">
                <a:latin typeface="+mj-ea"/>
              </a:rPr>
              <a:t>LL</a:t>
            </a:r>
            <a:r>
              <a:rPr lang="zh-TW" altLang="zh-TW" kern="0" dirty="0">
                <a:latin typeface="+mj-ea"/>
              </a:rPr>
              <a:t>會等於</a:t>
            </a:r>
            <a:r>
              <a:rPr lang="zh-TW" altLang="zh-TW" kern="0" dirty="0">
                <a:solidFill>
                  <a:schemeClr val="accent2"/>
                </a:solidFill>
                <a:latin typeface="+mj-ea"/>
              </a:rPr>
              <a:t>當期</a:t>
            </a:r>
            <a:r>
              <a:rPr lang="en-US" altLang="zh-TW" kern="0" dirty="0">
                <a:solidFill>
                  <a:schemeClr val="accent2"/>
                </a:solidFill>
                <a:latin typeface="+mj-ea"/>
              </a:rPr>
              <a:t>LL</a:t>
            </a:r>
            <a:r>
              <a:rPr lang="zh-TW" altLang="zh-TW" kern="0" dirty="0">
                <a:latin typeface="+mj-ea"/>
              </a:rPr>
              <a:t>加上</a:t>
            </a:r>
            <a:r>
              <a:rPr lang="zh-TW" altLang="zh-TW" kern="0" dirty="0">
                <a:solidFill>
                  <a:schemeClr val="accent1"/>
                </a:solidFill>
                <a:latin typeface="+mj-ea"/>
              </a:rPr>
              <a:t>未來</a:t>
            </a:r>
            <a:r>
              <a:rPr lang="en-US" altLang="zh-TW" kern="0" dirty="0">
                <a:solidFill>
                  <a:schemeClr val="accent1"/>
                </a:solidFill>
                <a:latin typeface="+mj-ea"/>
              </a:rPr>
              <a:t>LL</a:t>
            </a:r>
            <a:r>
              <a:rPr lang="zh-TW" altLang="zh-TW" kern="0" dirty="0">
                <a:solidFill>
                  <a:schemeClr val="accent1"/>
                </a:solidFill>
                <a:latin typeface="+mj-ea"/>
              </a:rPr>
              <a:t>期望值折現</a:t>
            </a:r>
            <a:r>
              <a:rPr lang="zh-TW" altLang="zh-TW" kern="0" dirty="0">
                <a:latin typeface="+mj-ea"/>
              </a:rPr>
              <a:t>，值可以計算為：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字方塊 13">
                <a:extLst>
                  <a:ext uri="{FF2B5EF4-FFF2-40B4-BE49-F238E27FC236}">
                    <a16:creationId xmlns:a16="http://schemas.microsoft.com/office/drawing/2014/main" id="{878A340C-BF21-4FE0-835B-16EF8BE44F7F}"/>
                  </a:ext>
                </a:extLst>
              </p:cNvPr>
              <p:cNvSpPr txBox="1"/>
              <p:nvPr/>
            </p:nvSpPr>
            <p:spPr>
              <a:xfrm>
                <a:off x="1676704" y="2003337"/>
                <a:ext cx="5623463" cy="4572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𝐿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altLang="zh-TW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altLang="zh-TW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altLang="zh-TW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zh-TW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TW" b="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b="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altLang="zh-TW" b="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altLang="zh-TW" b="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altLang="zh-TW" b="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altLang="zh-TW" b="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  <m:r>
                                <a:rPr lang="en-US" altLang="zh-TW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b="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b="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altLang="zh-TW" b="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altLang="zh-TW" b="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altLang="zh-TW" b="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altLang="zh-TW" b="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altLang="zh-TW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zh-TW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TW" b="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b="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TW" b="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TW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zh-TW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lang="en-US" altLang="zh-TW" b="0" i="0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Δ</m:t>
                          </m:r>
                          <m:r>
                            <a:rPr lang="en-US" altLang="zh-TW" b="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altLang="zh-TW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  <m:r>
                        <a:rPr lang="en-US" altLang="zh-TW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acc>
                        <m:accPr>
                          <m:chr m:val="̃"/>
                          <m:ctrlPr>
                            <a:rPr lang="en-US" altLang="zh-TW" b="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TW" b="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  <m:sSub>
                            <m:sSubPr>
                              <m:ctrlPr>
                                <a:rPr lang="en-US" altLang="zh-TW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zh-TW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altLang="zh-TW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altLang="zh-TW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e>
                      </m:acc>
                      <m:r>
                        <a:rPr lang="en-US" altLang="zh-TW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4" name="文字方塊 13">
                <a:extLst>
                  <a:ext uri="{FF2B5EF4-FFF2-40B4-BE49-F238E27FC236}">
                    <a16:creationId xmlns:a16="http://schemas.microsoft.com/office/drawing/2014/main" id="{878A340C-BF21-4FE0-835B-16EF8BE44F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704" y="2003337"/>
                <a:ext cx="5623463" cy="457241"/>
              </a:xfrm>
              <a:prstGeom prst="rect">
                <a:avLst/>
              </a:prstGeom>
              <a:blipFill>
                <a:blip r:embed="rId3"/>
                <a:stretch>
                  <a:fillRect r="-16251" b="-533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文字方塊 14">
            <a:extLst>
              <a:ext uri="{FF2B5EF4-FFF2-40B4-BE49-F238E27FC236}">
                <a16:creationId xmlns:a16="http://schemas.microsoft.com/office/drawing/2014/main" id="{640FD06B-7A85-4DED-ADA8-F9F7BF31EE61}"/>
              </a:ext>
            </a:extLst>
          </p:cNvPr>
          <p:cNvSpPr txBox="1"/>
          <p:nvPr/>
        </p:nvSpPr>
        <p:spPr>
          <a:xfrm>
            <a:off x="5739483" y="2608697"/>
            <a:ext cx="24689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/>
              <a:t>此處期望值計算方法同前述</a:t>
            </a:r>
            <a:r>
              <a:rPr lang="en-US" altLang="zh-TW" sz="1400" dirty="0"/>
              <a:t>D</a:t>
            </a:r>
            <a:endParaRPr lang="zh-TW" altLang="en-US" sz="1400" dirty="0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D13680A6-AE44-4E2D-B1AE-9FF6AF74AC92}"/>
              </a:ext>
            </a:extLst>
          </p:cNvPr>
          <p:cNvSpPr/>
          <p:nvPr/>
        </p:nvSpPr>
        <p:spPr>
          <a:xfrm>
            <a:off x="799785" y="528828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u="sng" dirty="0"/>
              <a:t>Lender Loss</a:t>
            </a:r>
            <a:endParaRPr lang="zh-TW" altLang="en-US" u="sng" dirty="0"/>
          </a:p>
        </p:txBody>
      </p:sp>
    </p:spTree>
    <p:extLst>
      <p:ext uri="{BB962C8B-B14F-4D97-AF65-F5344CB8AC3E}">
        <p14:creationId xmlns:p14="http://schemas.microsoft.com/office/powerpoint/2010/main" val="6795338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矩形 1">
                <a:extLst>
                  <a:ext uri="{FF2B5EF4-FFF2-40B4-BE49-F238E27FC236}">
                    <a16:creationId xmlns:a16="http://schemas.microsoft.com/office/drawing/2014/main" id="{74721A69-1688-44C1-849B-3CC767FBBBC1}"/>
                  </a:ext>
                </a:extLst>
              </p:cNvPr>
              <p:cNvSpPr/>
              <p:nvPr/>
            </p:nvSpPr>
            <p:spPr>
              <a:xfrm>
                <a:off x="1499117" y="2142716"/>
                <a:ext cx="8624597" cy="6720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TW" altLang="zh-TW" kern="0" dirty="0">
                    <a:latin typeface="+mj-ea"/>
                    <a:ea typeface="+mj-ea"/>
                    <a:cs typeface="CMR10"/>
                  </a:rPr>
                  <a:t>相反的，如果在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TW" altLang="zh-TW" i="1" kern="0"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TW" kern="0"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X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TW" kern="0"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n</m:t>
                        </m:r>
                        <m:r>
                          <a:rPr lang="en-US" altLang="zh-TW" kern="0"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altLang="zh-TW" kern="0"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j</m:t>
                        </m:r>
                        <m:r>
                          <a:rPr lang="en-US" altLang="zh-TW" kern="0"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altLang="zh-TW" kern="0"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k</m:t>
                        </m:r>
                        <m:r>
                          <a:rPr lang="en-US" altLang="zh-TW" kern="0"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altLang="zh-TW" kern="0"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o</m:t>
                        </m:r>
                      </m:sub>
                    </m:sSub>
                  </m:oMath>
                </a14:m>
                <a:r>
                  <a:rPr lang="zh-TW" altLang="zh-TW" kern="0" dirty="0">
                    <a:latin typeface="+mj-ea"/>
                    <a:ea typeface="+mj-ea"/>
                    <a:cs typeface="CMR10"/>
                  </a:rPr>
                  <a:t>狀態下</a:t>
                </a:r>
                <a:r>
                  <a:rPr lang="en-US" altLang="zh-TW" kern="0" dirty="0">
                    <a:latin typeface="+mj-ea"/>
                    <a:ea typeface="+mj-ea"/>
                    <a:cs typeface="CMR10"/>
                  </a:rPr>
                  <a:t>VG</a:t>
                </a:r>
                <a:r>
                  <a:rPr lang="zh-TW" altLang="zh-TW" kern="0" dirty="0">
                    <a:latin typeface="+mj-ea"/>
                    <a:ea typeface="+mj-ea"/>
                    <a:cs typeface="CMR10"/>
                  </a:rPr>
                  <a:t>大於</a:t>
                </a:r>
                <a:r>
                  <a:rPr lang="en-US" altLang="zh-TW" kern="0" dirty="0">
                    <a:latin typeface="+mj-ea"/>
                    <a:ea typeface="+mj-ea"/>
                    <a:cs typeface="CMR10"/>
                  </a:rPr>
                  <a:t>VL</a:t>
                </a:r>
                <a:r>
                  <a:rPr lang="zh-TW" altLang="zh-TW" kern="0" dirty="0">
                    <a:latin typeface="+mj-ea"/>
                    <a:ea typeface="+mj-ea"/>
                    <a:cs typeface="CMR10"/>
                  </a:rPr>
                  <a:t>，保單持有人將行使提前還款</a:t>
                </a:r>
                <a:r>
                  <a:rPr lang="zh-TW" altLang="en-US" kern="0" dirty="0">
                    <a:latin typeface="+mj-ea"/>
                    <a:ea typeface="+mj-ea"/>
                    <a:cs typeface="CMR10"/>
                  </a:rPr>
                  <a:t>選擇權</a:t>
                </a:r>
                <a:r>
                  <a:rPr lang="zh-TW" altLang="zh-TW" kern="0" dirty="0">
                    <a:latin typeface="+mj-ea"/>
                    <a:ea typeface="+mj-ea"/>
                    <a:cs typeface="CMR10"/>
                  </a:rPr>
                  <a:t>終止</a:t>
                </a:r>
                <a:r>
                  <a:rPr lang="en-US" altLang="zh-TW" kern="0" dirty="0">
                    <a:latin typeface="+mj-ea"/>
                    <a:ea typeface="+mj-ea"/>
                    <a:cs typeface="CMR10"/>
                  </a:rPr>
                  <a:t>RM</a:t>
                </a:r>
                <a:r>
                  <a:rPr lang="zh-TW" altLang="zh-TW" kern="0" dirty="0">
                    <a:latin typeface="+mj-ea"/>
                    <a:ea typeface="+mj-ea"/>
                    <a:cs typeface="CMR10"/>
                  </a:rPr>
                  <a:t>。因此我們得到：</a:t>
                </a:r>
              </a:p>
            </p:txBody>
          </p:sp>
        </mc:Choice>
        <mc:Fallback xmlns="">
          <p:sp>
            <p:nvSpPr>
              <p:cNvPr id="2" name="矩形 1">
                <a:extLst>
                  <a:ext uri="{FF2B5EF4-FFF2-40B4-BE49-F238E27FC236}">
                    <a16:creationId xmlns:a16="http://schemas.microsoft.com/office/drawing/2014/main" id="{74721A69-1688-44C1-849B-3CC767FBBB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9117" y="2142716"/>
                <a:ext cx="8624597" cy="672043"/>
              </a:xfrm>
              <a:prstGeom prst="rect">
                <a:avLst/>
              </a:prstGeom>
              <a:blipFill>
                <a:blip r:embed="rId2"/>
                <a:stretch>
                  <a:fillRect l="-636" t="-4505" r="-3180" b="-1351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矩形 2">
            <a:extLst>
              <a:ext uri="{FF2B5EF4-FFF2-40B4-BE49-F238E27FC236}">
                <a16:creationId xmlns:a16="http://schemas.microsoft.com/office/drawing/2014/main" id="{5D290218-392F-4CDA-968B-B480247A8C87}"/>
              </a:ext>
            </a:extLst>
          </p:cNvPr>
          <p:cNvSpPr/>
          <p:nvPr/>
        </p:nvSpPr>
        <p:spPr>
          <a:xfrm>
            <a:off x="1329677" y="1107624"/>
            <a:ext cx="28568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zh-TW" b="1" u="sng" kern="0" dirty="0">
                <a:latin typeface="+mj-ea"/>
              </a:rPr>
              <a:t>VG&gt;VL</a:t>
            </a:r>
            <a:r>
              <a:rPr lang="zh-TW" altLang="en-US" b="1" kern="0" dirty="0">
                <a:latin typeface="+mj-ea"/>
              </a:rPr>
              <a:t>   </a:t>
            </a:r>
            <a:r>
              <a:rPr lang="zh-TW" altLang="en-US" sz="1400" kern="0" dirty="0">
                <a:latin typeface="+mj-ea"/>
              </a:rPr>
              <a:t>保單</a:t>
            </a:r>
            <a:r>
              <a:rPr lang="zh-TW" altLang="zh-TW" sz="1400" kern="0" dirty="0">
                <a:latin typeface="+mj-ea"/>
              </a:rPr>
              <a:t>持有</a:t>
            </a:r>
            <a:r>
              <a:rPr lang="zh-TW" altLang="en-US" sz="1400" kern="0" dirty="0">
                <a:latin typeface="+mj-ea"/>
              </a:rPr>
              <a:t>人選擇解約</a:t>
            </a:r>
            <a:endParaRPr lang="zh-TW" altLang="zh-TW" b="1" u="sng" kern="0" dirty="0">
              <a:latin typeface="+mj-e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A8120DF0-2107-4638-B204-0FA898E16B19}"/>
                  </a:ext>
                </a:extLst>
              </p:cNvPr>
              <p:cNvSpPr txBox="1"/>
              <p:nvPr/>
            </p:nvSpPr>
            <p:spPr>
              <a:xfrm>
                <a:off x="1738603" y="3116424"/>
                <a:ext cx="2699970" cy="690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𝐿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altLang="zh-TW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𝐼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m:rPr>
                          <m:sty m:val="p"/>
                        </m:rPr>
                        <a:rPr lang="en-US" altLang="zh-TW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A8120DF0-2107-4638-B204-0FA898E16B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8603" y="3116424"/>
                <a:ext cx="2699970" cy="690958"/>
              </a:xfrm>
              <a:prstGeom prst="rect">
                <a:avLst/>
              </a:prstGeom>
              <a:blipFill>
                <a:blip r:embed="rId3"/>
                <a:stretch>
                  <a:fillRect b="-350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25929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E96A2171-A264-4532-9A6D-9C45984B17DE}"/>
              </a:ext>
            </a:extLst>
          </p:cNvPr>
          <p:cNvSpPr/>
          <p:nvPr/>
        </p:nvSpPr>
        <p:spPr>
          <a:xfrm>
            <a:off x="713467" y="784549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sz="2000" b="1" kern="0" dirty="0">
                <a:latin typeface="+mj-ea"/>
                <a:ea typeface="+mj-ea"/>
              </a:rPr>
              <a:t>3. </a:t>
            </a:r>
            <a:r>
              <a:rPr lang="zh-TW" altLang="en-US" sz="2000" b="1" kern="0" dirty="0">
                <a:latin typeface="+mj-ea"/>
                <a:ea typeface="+mj-ea"/>
              </a:rPr>
              <a:t>二分法</a:t>
            </a:r>
            <a:endParaRPr lang="zh-TW" altLang="zh-TW" sz="2000" b="1" kern="0" dirty="0">
              <a:latin typeface="+mj-ea"/>
              <a:ea typeface="+mj-ea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7FDD8AAF-5F7C-479D-A2E0-6E7955CB4612}"/>
              </a:ext>
            </a:extLst>
          </p:cNvPr>
          <p:cNvSpPr/>
          <p:nvPr/>
        </p:nvSpPr>
        <p:spPr>
          <a:xfrm>
            <a:off x="1520655" y="1553877"/>
            <a:ext cx="92035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kern="0" dirty="0">
                <a:latin typeface="+mj-ea"/>
                <a:ea typeface="+mj-ea"/>
              </a:rPr>
              <a:t>計算出所有需要數值後就可以以公平定價公式計算公平年金率。</a:t>
            </a:r>
            <a:endParaRPr lang="en-US" altLang="zh-TW" kern="0" dirty="0">
              <a:latin typeface="+mj-ea"/>
              <a:ea typeface="+mj-ea"/>
            </a:endParaRPr>
          </a:p>
          <a:p>
            <a:r>
              <a:rPr lang="zh-TW" altLang="en-US" kern="0" dirty="0">
                <a:latin typeface="+mj-ea"/>
                <a:ea typeface="+mj-ea"/>
              </a:rPr>
              <a:t>公平定價公式</a:t>
            </a:r>
            <a:r>
              <a:rPr lang="zh-TW" altLang="en-US" dirty="0"/>
              <a:t>：</a:t>
            </a:r>
            <a:r>
              <a:rPr lang="en-US" altLang="zh-TW" dirty="0"/>
              <a:t> LL=IP+NE</a:t>
            </a:r>
          </a:p>
          <a:p>
            <a:r>
              <a:rPr lang="zh-TW" altLang="en-US" dirty="0"/>
              <a:t>因計算公平年金率需要</a:t>
            </a:r>
            <a:r>
              <a:rPr lang="en-US" altLang="zh-TW" dirty="0"/>
              <a:t>LL</a:t>
            </a:r>
            <a:r>
              <a:rPr lang="zh-TW" altLang="en-US" dirty="0"/>
              <a:t>、</a:t>
            </a:r>
            <a:r>
              <a:rPr lang="en-US" altLang="zh-TW" dirty="0"/>
              <a:t>IP</a:t>
            </a:r>
            <a:r>
              <a:rPr lang="zh-TW" altLang="en-US" dirty="0"/>
              <a:t>及</a:t>
            </a:r>
            <a:r>
              <a:rPr lang="en-US" altLang="zh-TW" dirty="0"/>
              <a:t>NE</a:t>
            </a:r>
            <a:r>
              <a:rPr lang="zh-TW" altLang="en-US" dirty="0"/>
              <a:t>的值；在計算</a:t>
            </a:r>
            <a:r>
              <a:rPr lang="en-US" altLang="zh-TW" dirty="0"/>
              <a:t>LL</a:t>
            </a:r>
            <a:r>
              <a:rPr lang="zh-TW" altLang="en-US" dirty="0"/>
              <a:t>、</a:t>
            </a:r>
            <a:r>
              <a:rPr lang="en-US" altLang="zh-TW" dirty="0"/>
              <a:t>IP</a:t>
            </a:r>
            <a:r>
              <a:rPr lang="zh-TW" altLang="en-US" dirty="0"/>
              <a:t>及</a:t>
            </a:r>
            <a:r>
              <a:rPr lang="en-US" altLang="zh-TW" dirty="0"/>
              <a:t>NE</a:t>
            </a:r>
            <a:r>
              <a:rPr lang="zh-TW" altLang="en-US" dirty="0"/>
              <a:t>時，又需知道公平年金率</a:t>
            </a:r>
            <a:r>
              <a:rPr lang="zh-TW" altLang="en-US" kern="0" dirty="0">
                <a:latin typeface="+mj-ea"/>
                <a:ea typeface="+mj-ea"/>
              </a:rPr>
              <a:t>，因此以二分法求解。</a:t>
            </a:r>
            <a:endParaRPr lang="en-US" altLang="zh-TW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9C4C3AE3-EE20-4B71-8593-273BB4DD56C2}"/>
                  </a:ext>
                </a:extLst>
              </p:cNvPr>
              <p:cNvSpPr txBox="1"/>
              <p:nvPr/>
            </p:nvSpPr>
            <p:spPr>
              <a:xfrm>
                <a:off x="2032286" y="3134521"/>
                <a:ext cx="34004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TW" i="1" smtClean="0">
                          <a:latin typeface="Cambria Math" panose="02040503050406030204" pitchFamily="18" charset="0"/>
                        </a:rPr>
                        <m:t>F</m:t>
                      </m:r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altLang="zh-TW" b="0" i="0" smtClean="0">
                                  <a:latin typeface="Cambria Math" panose="02040503050406030204" pitchFamily="18" charset="0"/>
                                </a:rPr>
                                <m:t>f</m:t>
                              </m:r>
                            </m:e>
                            <m:sup>
                              <m:r>
                                <a:rPr lang="en-US" altLang="zh-TW" b="0" i="0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altLang="zh-TW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m:rPr>
                          <m:sty m:val="p"/>
                        </m:rPr>
                        <a:rPr lang="en-US" altLang="zh-TW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LL</m:t>
                      </m:r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altLang="zh-TW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f</m:t>
                              </m:r>
                            </m:e>
                            <m:sup>
                              <m:r>
                                <a:rPr lang="en-US" altLang="zh-TW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altLang="zh-TW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altLang="zh-TW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NE</m:t>
                      </m:r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altLang="zh-TW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f</m:t>
                              </m:r>
                            </m:e>
                            <m:sup>
                              <m:r>
                                <a:rPr lang="en-US" altLang="zh-TW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altLang="zh-TW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altLang="zh-TW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IP</m:t>
                      </m:r>
                      <m:r>
                        <a:rPr lang="en-US" altLang="zh-TW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altLang="zh-TW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f</m:t>
                          </m:r>
                        </m:e>
                        <m:sup>
                          <m:r>
                            <a:rPr lang="en-US" altLang="zh-TW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TW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9C4C3AE3-EE20-4B71-8593-273BB4DD56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2286" y="3134521"/>
                <a:ext cx="3400483" cy="369332"/>
              </a:xfrm>
              <a:prstGeom prst="rect">
                <a:avLst/>
              </a:prstGeom>
              <a:blipFill>
                <a:blip r:embed="rId2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0E17D7B4-41C8-42E7-B35C-165E864A7337}"/>
                  </a:ext>
                </a:extLst>
              </p:cNvPr>
              <p:cNvSpPr txBox="1"/>
              <p:nvPr/>
            </p:nvSpPr>
            <p:spPr>
              <a:xfrm>
                <a:off x="1520656" y="3908197"/>
                <a:ext cx="7640217" cy="2031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>
                    <a:latin typeface="Cambria Math" panose="02040503050406030204" pitchFamily="18" charset="0"/>
                  </a:rPr>
                  <a:t>LL(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altLang="zh-TW" i="0">
                            <a:latin typeface="Cambria Math" panose="02040503050406030204" pitchFamily="18" charset="0"/>
                          </a:rPr>
                          <m:t>f</m:t>
                        </m:r>
                      </m:e>
                      <m:sup>
                        <m:r>
                          <a:rPr lang="en-US" altLang="zh-TW" i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altLang="zh-TW" dirty="0">
                    <a:latin typeface="Cambria Math" panose="020405030504060302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zh-TW" altLang="en-US" i="1" dirty="0">
                        <a:latin typeface="Cambria Math" panose="02040503050406030204" pitchFamily="18" charset="0"/>
                      </a:rPr>
                      <m:t>、</m:t>
                    </m:r>
                    <m:r>
                      <m:rPr>
                        <m:nor/>
                      </m:rPr>
                      <a:rPr lang="en-US" altLang="zh-TW" dirty="0">
                        <a:latin typeface="Cambria Math" panose="02040503050406030204" pitchFamily="18" charset="0"/>
                      </a:rPr>
                      <m:t>NE</m:t>
                    </m:r>
                    <m:r>
                      <m:rPr>
                        <m:nor/>
                      </m:rPr>
                      <a:rPr lang="en-US" altLang="zh-TW" dirty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altLang="zh-TW">
                            <a:latin typeface="Cambria Math" panose="02040503050406030204" pitchFamily="18" charset="0"/>
                          </a:rPr>
                          <m:t>f</m:t>
                        </m:r>
                      </m:e>
                      <m:sup>
                        <m:r>
                          <a:rPr lang="en-US" altLang="zh-TW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m:rPr>
                        <m:nor/>
                      </m:rPr>
                      <a:rPr lang="en-US" altLang="zh-TW" dirty="0">
                        <a:latin typeface="Cambria Math" panose="02040503050406030204" pitchFamily="18" charset="0"/>
                      </a:rPr>
                      <m:t>)</m:t>
                    </m:r>
                    <m:r>
                      <a:rPr lang="zh-TW" altLang="en-US" i="1" dirty="0">
                        <a:latin typeface="Cambria Math" panose="02040503050406030204" pitchFamily="18" charset="0"/>
                      </a:rPr>
                      <m:t>、</m:t>
                    </m:r>
                    <m:r>
                      <m:rPr>
                        <m:nor/>
                      </m:rPr>
                      <a:rPr lang="en-US" altLang="zh-TW" dirty="0">
                        <a:latin typeface="Cambria Math" panose="02040503050406030204" pitchFamily="18" charset="0"/>
                      </a:rPr>
                      <m:t>IP</m:t>
                    </m:r>
                    <m:r>
                      <m:rPr>
                        <m:nor/>
                      </m:rPr>
                      <a:rPr lang="en-US" altLang="zh-TW" dirty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altLang="zh-TW">
                            <a:latin typeface="Cambria Math" panose="02040503050406030204" pitchFamily="18" charset="0"/>
                          </a:rPr>
                          <m:t>f</m:t>
                        </m:r>
                      </m:e>
                      <m:sup>
                        <m:r>
                          <a:rPr lang="en-US" altLang="zh-TW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altLang="zh-TW">
                        <a:latin typeface="Cambria Math" panose="02040503050406030204" pitchFamily="18" charset="0"/>
                      </a:rPr>
                      <m:t>)</m:t>
                    </m:r>
                    <m:r>
                      <a:rPr lang="zh-TW" altLang="en-US" i="1">
                        <a:latin typeface="Cambria Math" panose="02040503050406030204" pitchFamily="18" charset="0"/>
                      </a:rPr>
                      <m:t>分別表示將年金利率</m:t>
                    </m:r>
                  </m:oMath>
                </a14:m>
                <a:r>
                  <a:rPr lang="zh-TW" altLang="en-US" dirty="0">
                    <a:latin typeface="Cambria Math" panose="02040503050406030204" pitchFamily="18" charset="0"/>
                  </a:rPr>
                  <a:t>設定為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altLang="zh-TW" i="0">
                            <a:latin typeface="Cambria Math" panose="02040503050406030204" pitchFamily="18" charset="0"/>
                          </a:rPr>
                          <m:t>f</m:t>
                        </m:r>
                      </m:e>
                      <m:sup>
                        <m:r>
                          <a:rPr lang="en-US" altLang="zh-TW" i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zh-TW" altLang="en-US" dirty="0">
                    <a:latin typeface="Cambria Math" panose="02040503050406030204" pitchFamily="18" charset="0"/>
                  </a:rPr>
                  <a:t>評估之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i="1" dirty="0">
                        <a:latin typeface="Cambria Math" panose="02040503050406030204" pitchFamily="18" charset="0"/>
                      </a:rPr>
                      <m:t>L</m:t>
                    </m:r>
                  </m:oMath>
                </a14:m>
                <a:r>
                  <a:rPr lang="en-US" altLang="zh-TW" dirty="0">
                    <a:latin typeface="Cambria Math" panose="02040503050406030204" pitchFamily="18" charset="0"/>
                  </a:rPr>
                  <a:t>L</a:t>
                </a:r>
                <a:r>
                  <a:rPr lang="zh-TW" altLang="en-US" dirty="0">
                    <a:latin typeface="Cambria Math" panose="02040503050406030204" pitchFamily="18" charset="0"/>
                  </a:rPr>
                  <a:t>、</a:t>
                </a:r>
                <a:r>
                  <a:rPr lang="en-US" altLang="zh-TW" dirty="0">
                    <a:latin typeface="Cambria Math" panose="02040503050406030204" pitchFamily="18" charset="0"/>
                  </a:rPr>
                  <a:t>NE</a:t>
                </a:r>
                <a:r>
                  <a:rPr lang="zh-TW" altLang="en-US" dirty="0">
                    <a:latin typeface="Cambria Math" panose="02040503050406030204" pitchFamily="18" charset="0"/>
                  </a:rPr>
                  <a:t>、</a:t>
                </a:r>
                <a:r>
                  <a:rPr lang="en-US" altLang="zh-TW" dirty="0">
                    <a:latin typeface="Cambria Math" panose="02040503050406030204" pitchFamily="18" charset="0"/>
                  </a:rPr>
                  <a:t>IP</a:t>
                </a:r>
              </a:p>
              <a:p>
                <a:endParaRPr lang="en-US" altLang="zh-TW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zh-TW" altLang="en-US" i="1" dirty="0">
                        <a:latin typeface="Cambria Math" panose="02040503050406030204" pitchFamily="18" charset="0"/>
                      </a:rPr>
                      <m:t>而</m:t>
                    </m:r>
                    <m:r>
                      <m:rPr>
                        <m:sty m:val="p"/>
                      </m:rPr>
                      <a:rPr lang="en-US" altLang="zh-TW" i="1">
                        <a:latin typeface="Cambria Math" panose="02040503050406030204" pitchFamily="18" charset="0"/>
                      </a:rPr>
                      <m:t>F</m:t>
                    </m:r>
                    <m:d>
                      <m:d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altLang="zh-TW">
                                <a:latin typeface="Cambria Math" panose="02040503050406030204" pitchFamily="18" charset="0"/>
                              </a:rPr>
                              <m:t>f</m:t>
                            </m:r>
                          </m:e>
                          <m:sup>
                            <m:r>
                              <a:rPr lang="en-US" altLang="zh-TW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</m:oMath>
                </a14:m>
                <a:r>
                  <a:rPr lang="zh-TW" altLang="en-US" dirty="0"/>
                  <a:t>為貸款人的一次性損失</a:t>
                </a:r>
                <a:endParaRPr lang="en-US" altLang="zh-TW" dirty="0"/>
              </a:p>
              <a:p>
                <a:r>
                  <a:rPr lang="zh-TW" altLang="zh-TW" dirty="0"/>
                  <a:t>負值表示年金利率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TW" altLang="zh-TW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altLang="zh-TW">
                            <a:latin typeface="Cambria Math" panose="02040503050406030204" pitchFamily="18" charset="0"/>
                          </a:rPr>
                          <m:t>f</m:t>
                        </m:r>
                      </m:e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zh-TW" altLang="zh-TW" dirty="0"/>
                  <a:t>太低，有利於貸款人</a:t>
                </a:r>
                <a:endParaRPr lang="en-US" altLang="zh-TW" dirty="0"/>
              </a:p>
              <a:p>
                <a:r>
                  <a:rPr lang="zh-TW" altLang="en-US" dirty="0"/>
                  <a:t>正值</a:t>
                </a:r>
                <a:r>
                  <a:rPr lang="zh-TW" altLang="zh-TW" dirty="0"/>
                  <a:t>表示年金利率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TW" altLang="zh-TW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altLang="zh-TW">
                            <a:latin typeface="Cambria Math" panose="02040503050406030204" pitchFamily="18" charset="0"/>
                          </a:rPr>
                          <m:t>f</m:t>
                        </m:r>
                      </m:e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zh-TW" altLang="zh-TW" dirty="0"/>
                  <a:t>太</a:t>
                </a:r>
                <a:r>
                  <a:rPr lang="zh-TW" altLang="en-US" dirty="0"/>
                  <a:t>高</a:t>
                </a:r>
                <a:r>
                  <a:rPr lang="zh-TW" altLang="zh-TW" dirty="0"/>
                  <a:t>，</a:t>
                </a:r>
                <a:r>
                  <a:rPr lang="zh-TW" altLang="en-US" dirty="0"/>
                  <a:t>不</a:t>
                </a:r>
                <a:r>
                  <a:rPr lang="zh-TW" altLang="zh-TW" dirty="0"/>
                  <a:t>利於貸款人</a:t>
                </a:r>
                <a:endParaRPr lang="en-US" altLang="zh-TW" dirty="0"/>
              </a:p>
              <a:p>
                <a:endParaRPr lang="en-US" altLang="zh-TW" dirty="0"/>
              </a:p>
              <a:p>
                <a:r>
                  <a:rPr lang="zh-TW" altLang="en-US" dirty="0"/>
                  <a:t>我們透過二分法，不斷壓縮解的範圍，最終可得出所求之公平年金率。</a:t>
                </a:r>
                <a:endParaRPr lang="en-US" altLang="zh-TW" dirty="0"/>
              </a:p>
            </p:txBody>
          </p:sp>
        </mc:Choice>
        <mc:Fallback xmlns="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0E17D7B4-41C8-42E7-B35C-165E864A73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0656" y="3908197"/>
                <a:ext cx="7640217" cy="2031454"/>
              </a:xfrm>
              <a:prstGeom prst="rect">
                <a:avLst/>
              </a:prstGeom>
              <a:blipFill>
                <a:blip r:embed="rId3"/>
                <a:stretch>
                  <a:fillRect l="-638" t="-1802" b="-390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36993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表格 3">
                <a:extLst>
                  <a:ext uri="{FF2B5EF4-FFF2-40B4-BE49-F238E27FC236}">
                    <a16:creationId xmlns:a16="http://schemas.microsoft.com/office/drawing/2014/main" id="{03913CD1-639F-401D-B415-5875D894AF6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18957803"/>
                  </p:ext>
                </p:extLst>
              </p:nvPr>
            </p:nvGraphicFramePr>
            <p:xfrm>
              <a:off x="3080552" y="2616355"/>
              <a:ext cx="5237825" cy="272731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22151">
                      <a:extLst>
                        <a:ext uri="{9D8B030D-6E8A-4147-A177-3AD203B41FA5}">
                          <a16:colId xmlns:a16="http://schemas.microsoft.com/office/drawing/2014/main" val="3703297168"/>
                        </a:ext>
                      </a:extLst>
                    </a:gridCol>
                    <a:gridCol w="2220544">
                      <a:extLst>
                        <a:ext uri="{9D8B030D-6E8A-4147-A177-3AD203B41FA5}">
                          <a16:colId xmlns:a16="http://schemas.microsoft.com/office/drawing/2014/main" val="4209990953"/>
                        </a:ext>
                      </a:extLst>
                    </a:gridCol>
                    <a:gridCol w="2095130">
                      <a:extLst>
                        <a:ext uri="{9D8B030D-6E8A-4147-A177-3AD203B41FA5}">
                          <a16:colId xmlns:a16="http://schemas.microsoft.com/office/drawing/2014/main" val="3795877046"/>
                        </a:ext>
                      </a:extLst>
                    </a:gridCol>
                  </a:tblGrid>
                  <a:tr h="48096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i="1" smtClean="0">
                                        <a:latin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b>
                                    <m:r>
                                      <a:rPr lang="en-US" altLang="zh-TW" b="1" i="1" smtClean="0">
                                        <a:latin typeface="Cambria Math" panose="02040503050406030204" pitchFamily="18" charset="0"/>
                                      </a:rPr>
                                      <m:t>𝑯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sz="1800" b="1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機率估算</a:t>
                          </a:r>
                          <a:endParaRPr lang="zh-TW" alt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sz="1800" dirty="0"/>
                            <a:t>被保險人最適策略</a:t>
                          </a:r>
                          <a:endParaRPr lang="zh-TW" alt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05312452"/>
                      </a:ext>
                    </a:extLst>
                  </a:tr>
                  <a:tr h="374393">
                    <a:tc>
                      <a:txBody>
                        <a:bodyPr/>
                        <a:lstStyle/>
                        <a:p>
                          <a:r>
                            <a:rPr lang="en-US" altLang="zh-TW" b="1" dirty="0"/>
                            <a:t>0.25</a:t>
                          </a:r>
                          <a:endParaRPr lang="zh-TW" alt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74.51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99.03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59917079"/>
                      </a:ext>
                    </a:extLst>
                  </a:tr>
                  <a:tr h="374393">
                    <a:tc>
                      <a:txBody>
                        <a:bodyPr/>
                        <a:lstStyle/>
                        <a:p>
                          <a:r>
                            <a:rPr lang="en-US" altLang="zh-TW" b="1" dirty="0"/>
                            <a:t>0.3</a:t>
                          </a:r>
                          <a:endParaRPr lang="zh-TW" alt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98.15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138.54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38081897"/>
                      </a:ext>
                    </a:extLst>
                  </a:tr>
                  <a:tr h="374393">
                    <a:tc>
                      <a:txBody>
                        <a:bodyPr/>
                        <a:lstStyle/>
                        <a:p>
                          <a:r>
                            <a:rPr lang="en-US" altLang="zh-TW" b="1" dirty="0"/>
                            <a:t>0.35</a:t>
                          </a:r>
                          <a:endParaRPr lang="zh-TW" alt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119.46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164.95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07196877"/>
                      </a:ext>
                    </a:extLst>
                  </a:tr>
                  <a:tr h="374393">
                    <a:tc>
                      <a:txBody>
                        <a:bodyPr/>
                        <a:lstStyle/>
                        <a:p>
                          <a:r>
                            <a:rPr lang="en-US" altLang="zh-TW" b="1" dirty="0"/>
                            <a:t>0.4</a:t>
                          </a:r>
                          <a:endParaRPr lang="zh-TW" alt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137.72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181.2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06105798"/>
                      </a:ext>
                    </a:extLst>
                  </a:tr>
                  <a:tr h="374393">
                    <a:tc>
                      <a:txBody>
                        <a:bodyPr/>
                        <a:lstStyle/>
                        <a:p>
                          <a:r>
                            <a:rPr lang="en-US" altLang="zh-TW" b="1" dirty="0"/>
                            <a:t>0.45</a:t>
                          </a:r>
                          <a:endParaRPr lang="zh-TW" alt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152.48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192.368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46631925"/>
                      </a:ext>
                    </a:extLst>
                  </a:tr>
                  <a:tr h="374393">
                    <a:tc>
                      <a:txBody>
                        <a:bodyPr/>
                        <a:lstStyle/>
                        <a:p>
                          <a:r>
                            <a:rPr lang="en-US" altLang="zh-TW" b="1" dirty="0"/>
                            <a:t>0.5</a:t>
                          </a:r>
                          <a:endParaRPr lang="zh-TW" alt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163.43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198.858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2552996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表格 3">
                <a:extLst>
                  <a:ext uri="{FF2B5EF4-FFF2-40B4-BE49-F238E27FC236}">
                    <a16:creationId xmlns:a16="http://schemas.microsoft.com/office/drawing/2014/main" id="{03913CD1-639F-401D-B415-5875D894AF6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18957803"/>
                  </p:ext>
                </p:extLst>
              </p:nvPr>
            </p:nvGraphicFramePr>
            <p:xfrm>
              <a:off x="3080552" y="2616355"/>
              <a:ext cx="5237825" cy="272731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22151">
                      <a:extLst>
                        <a:ext uri="{9D8B030D-6E8A-4147-A177-3AD203B41FA5}">
                          <a16:colId xmlns:a16="http://schemas.microsoft.com/office/drawing/2014/main" val="3703297168"/>
                        </a:ext>
                      </a:extLst>
                    </a:gridCol>
                    <a:gridCol w="2220544">
                      <a:extLst>
                        <a:ext uri="{9D8B030D-6E8A-4147-A177-3AD203B41FA5}">
                          <a16:colId xmlns:a16="http://schemas.microsoft.com/office/drawing/2014/main" val="4209990953"/>
                        </a:ext>
                      </a:extLst>
                    </a:gridCol>
                    <a:gridCol w="2095130">
                      <a:extLst>
                        <a:ext uri="{9D8B030D-6E8A-4147-A177-3AD203B41FA5}">
                          <a16:colId xmlns:a16="http://schemas.microsoft.com/office/drawing/2014/main" val="3795877046"/>
                        </a:ext>
                      </a:extLst>
                    </a:gridCol>
                  </a:tblGrid>
                  <a:tr h="48096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2"/>
                          <a:stretch>
                            <a:fillRect l="-662" t="-6329" r="-472185" b="-4848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sz="1800" b="1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機率估算</a:t>
                          </a:r>
                          <a:endParaRPr lang="zh-TW" alt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sz="1800" dirty="0"/>
                            <a:t>被保險人最適策略</a:t>
                          </a:r>
                          <a:endParaRPr lang="zh-TW" alt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05312452"/>
                      </a:ext>
                    </a:extLst>
                  </a:tr>
                  <a:tr h="374393">
                    <a:tc>
                      <a:txBody>
                        <a:bodyPr/>
                        <a:lstStyle/>
                        <a:p>
                          <a:r>
                            <a:rPr lang="en-US" altLang="zh-TW" b="1" dirty="0"/>
                            <a:t>0.25</a:t>
                          </a:r>
                          <a:endParaRPr lang="zh-TW" alt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74.51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99.03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59917079"/>
                      </a:ext>
                    </a:extLst>
                  </a:tr>
                  <a:tr h="374393">
                    <a:tc>
                      <a:txBody>
                        <a:bodyPr/>
                        <a:lstStyle/>
                        <a:p>
                          <a:r>
                            <a:rPr lang="en-US" altLang="zh-TW" b="1" dirty="0"/>
                            <a:t>0.3</a:t>
                          </a:r>
                          <a:endParaRPr lang="zh-TW" alt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98.15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138.54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38081897"/>
                      </a:ext>
                    </a:extLst>
                  </a:tr>
                  <a:tr h="374393">
                    <a:tc>
                      <a:txBody>
                        <a:bodyPr/>
                        <a:lstStyle/>
                        <a:p>
                          <a:r>
                            <a:rPr lang="en-US" altLang="zh-TW" b="1" dirty="0"/>
                            <a:t>0.35</a:t>
                          </a:r>
                          <a:endParaRPr lang="zh-TW" alt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119.46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164.95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07196877"/>
                      </a:ext>
                    </a:extLst>
                  </a:tr>
                  <a:tr h="374393">
                    <a:tc>
                      <a:txBody>
                        <a:bodyPr/>
                        <a:lstStyle/>
                        <a:p>
                          <a:r>
                            <a:rPr lang="en-US" altLang="zh-TW" b="1" dirty="0"/>
                            <a:t>0.4</a:t>
                          </a:r>
                          <a:endParaRPr lang="zh-TW" alt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137.72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181.2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06105798"/>
                      </a:ext>
                    </a:extLst>
                  </a:tr>
                  <a:tr h="374393">
                    <a:tc>
                      <a:txBody>
                        <a:bodyPr/>
                        <a:lstStyle/>
                        <a:p>
                          <a:r>
                            <a:rPr lang="en-US" altLang="zh-TW" b="1" dirty="0"/>
                            <a:t>0.45</a:t>
                          </a:r>
                          <a:endParaRPr lang="zh-TW" alt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152.48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192.368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46631925"/>
                      </a:ext>
                    </a:extLst>
                  </a:tr>
                  <a:tr h="374393">
                    <a:tc>
                      <a:txBody>
                        <a:bodyPr/>
                        <a:lstStyle/>
                        <a:p>
                          <a:r>
                            <a:rPr lang="en-US" altLang="zh-TW" b="1" dirty="0"/>
                            <a:t>0.5</a:t>
                          </a:r>
                          <a:endParaRPr lang="zh-TW" alt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163.43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198.858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2552996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文字方塊 4">
            <a:extLst>
              <a:ext uri="{FF2B5EF4-FFF2-40B4-BE49-F238E27FC236}">
                <a16:creationId xmlns:a16="http://schemas.microsoft.com/office/drawing/2014/main" id="{41C99014-D9FE-47DF-9C4B-478AEBCCCB7B}"/>
              </a:ext>
            </a:extLst>
          </p:cNvPr>
          <p:cNvSpPr txBox="1"/>
          <p:nvPr/>
        </p:nvSpPr>
        <p:spPr>
          <a:xfrm>
            <a:off x="681345" y="529886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dirty="0"/>
              <a:t>結論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397C67DD-9463-44E5-B481-2220F16092E9}"/>
              </a:ext>
            </a:extLst>
          </p:cNvPr>
          <p:cNvSpPr txBox="1"/>
          <p:nvPr/>
        </p:nvSpPr>
        <p:spPr>
          <a:xfrm>
            <a:off x="937441" y="1225613"/>
            <a:ext cx="110829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/>
              <a:t>根據前面的論述，我們預期以被保險人最適策略去評價的公平年金率，會低於使用機率估計的。</a:t>
            </a:r>
            <a:endParaRPr lang="en-US" altLang="zh-TW" sz="1600" dirty="0"/>
          </a:p>
          <a:p>
            <a:r>
              <a:rPr lang="zh-TW" altLang="en-US" sz="1600" dirty="0"/>
              <a:t>在數值皆相同下，我們實際以</a:t>
            </a:r>
            <a:r>
              <a:rPr lang="en-US" altLang="zh-TW" sz="1600" dirty="0"/>
              <a:t>Shi and Lee (2021)</a:t>
            </a:r>
            <a:r>
              <a:rPr lang="zh-TW" altLang="en-US" sz="1600" dirty="0"/>
              <a:t>提出之機率估算的方式進行評價，將其與我們的方法相比。</a:t>
            </a:r>
            <a:endParaRPr lang="en-US" altLang="zh-TW" sz="1600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FE42B4F6-CE4C-4BEB-BC4E-31EA7CDC553E}"/>
              </a:ext>
            </a:extLst>
          </p:cNvPr>
          <p:cNvSpPr/>
          <p:nvPr/>
        </p:nvSpPr>
        <p:spPr>
          <a:xfrm>
            <a:off x="937440" y="5632387"/>
            <a:ext cx="98674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/>
              <a:t>可以發現我們方法在不同的房價波動度下，提前還款選擇權溢價都較機率估算方法下高，因此可以推論使用本文</a:t>
            </a:r>
            <a:r>
              <a:rPr lang="zh-TW" altLang="en-US" sz="1600" kern="0" dirty="0">
                <a:latin typeface="+mj-ea"/>
                <a:cs typeface="CMR10"/>
              </a:rPr>
              <a:t>方法確實能夠避免因被保險人策略改變而造成保險公司的損失</a:t>
            </a:r>
            <a:r>
              <a:rPr lang="zh-TW" altLang="en-US" sz="1600" dirty="0"/>
              <a:t>，與我們先前的假設相符。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224E2A47-5B70-4070-8EC3-9B89845F3A34}"/>
              </a:ext>
            </a:extLst>
          </p:cNvPr>
          <p:cNvSpPr/>
          <p:nvPr/>
        </p:nvSpPr>
        <p:spPr>
          <a:xfrm>
            <a:off x="937440" y="2067148"/>
            <a:ext cx="805563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/>
              <a:t>下表為兩種方法在不同房價波動度下的提前還款選擇權溢價。</a:t>
            </a:r>
            <a:endParaRPr lang="en-US" altLang="zh-TW" sz="1600" dirty="0"/>
          </a:p>
        </p:txBody>
      </p:sp>
    </p:spTree>
    <p:extLst>
      <p:ext uri="{BB962C8B-B14F-4D97-AF65-F5344CB8AC3E}">
        <p14:creationId xmlns:p14="http://schemas.microsoft.com/office/powerpoint/2010/main" val="3737816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2AF2488E-A2C7-44B8-9527-A0A74F68A16C}"/>
              </a:ext>
            </a:extLst>
          </p:cNvPr>
          <p:cNvSpPr txBox="1"/>
          <p:nvPr/>
        </p:nvSpPr>
        <p:spPr>
          <a:xfrm>
            <a:off x="730868" y="614824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dirty="0"/>
              <a:t>前言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C6EEA58A-70B3-40D2-AEC8-B25EA85B204C}"/>
              </a:ext>
            </a:extLst>
          </p:cNvPr>
          <p:cNvSpPr/>
          <p:nvPr/>
        </p:nvSpPr>
        <p:spPr>
          <a:xfrm>
            <a:off x="1182273" y="1610538"/>
            <a:ext cx="96196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dirty="0"/>
              <a:t>台灣已進入高齡化社會，</a:t>
            </a:r>
            <a:r>
              <a:rPr lang="zh-TW" altLang="en-US" dirty="0"/>
              <a:t>為了解決其帶來的</a:t>
            </a:r>
            <a:r>
              <a:rPr lang="zh-TW" altLang="zh-TW" dirty="0"/>
              <a:t>財政負擔及社會福利問題</a:t>
            </a:r>
            <a:r>
              <a:rPr lang="zh-TW" altLang="en-US" dirty="0"/>
              <a:t>，產生了</a:t>
            </a:r>
            <a:r>
              <a:rPr lang="zh-TW" altLang="zh-TW" dirty="0"/>
              <a:t>反向房屋貸款</a:t>
            </a:r>
            <a:r>
              <a:rPr lang="en-US" altLang="zh-TW" dirty="0"/>
              <a:t>(Reverse Mortgage, RM)</a:t>
            </a:r>
            <a:r>
              <a:rPr lang="zh-TW" altLang="en-US" dirty="0"/>
              <a:t> </a:t>
            </a:r>
            <a:r>
              <a:rPr lang="zh-TW" altLang="zh-TW" dirty="0"/>
              <a:t>。</a:t>
            </a:r>
            <a:r>
              <a:rPr lang="zh-TW" altLang="en-US" dirty="0"/>
              <a:t>在</a:t>
            </a:r>
            <a:r>
              <a:rPr lang="en-US" altLang="zh-TW" dirty="0"/>
              <a:t>RM</a:t>
            </a:r>
            <a:r>
              <a:rPr lang="zh-TW" altLang="en-US" dirty="0"/>
              <a:t>中，被保險人</a:t>
            </a:r>
            <a:r>
              <a:rPr lang="zh-TW" altLang="zh-TW" dirty="0"/>
              <a:t>可透過</a:t>
            </a:r>
            <a:r>
              <a:rPr lang="zh-TW" altLang="en-US" dirty="0"/>
              <a:t>抵押</a:t>
            </a:r>
            <a:r>
              <a:rPr lang="zh-TW" altLang="zh-TW" dirty="0"/>
              <a:t>名下房產給銀行，換取年金收入，以保障老年生活</a:t>
            </a:r>
            <a:r>
              <a:rPr lang="zh-TW" altLang="en-US" dirty="0"/>
              <a:t>，而合約會在被保險人</a:t>
            </a:r>
            <a:r>
              <a:rPr lang="zh-TW" altLang="en-US" kern="0" dirty="0">
                <a:latin typeface="+mj-ea"/>
                <a:cs typeface="CMR10"/>
              </a:rPr>
              <a:t>申請贖回或死亡時終止</a:t>
            </a:r>
            <a:r>
              <a:rPr lang="zh-TW" altLang="zh-TW" dirty="0"/>
              <a:t>。</a:t>
            </a:r>
            <a:endParaRPr lang="en-US" altLang="zh-TW" kern="0" dirty="0">
              <a:latin typeface="+mj-ea"/>
              <a:ea typeface="+mj-ea"/>
              <a:cs typeface="CMR10"/>
            </a:endParaRPr>
          </a:p>
          <a:p>
            <a:pPr>
              <a:spcAft>
                <a:spcPts val="0"/>
              </a:spcAft>
            </a:pPr>
            <a:endParaRPr lang="en-US" altLang="zh-TW" kern="0" dirty="0">
              <a:latin typeface="+mj-ea"/>
              <a:ea typeface="+mj-ea"/>
              <a:cs typeface="CMR10"/>
            </a:endParaRPr>
          </a:p>
          <a:p>
            <a:pPr>
              <a:spcAft>
                <a:spcPts val="0"/>
              </a:spcAft>
            </a:pPr>
            <a:r>
              <a:rPr lang="zh-TW" altLang="en-US" kern="0" dirty="0">
                <a:latin typeface="+mj-ea"/>
                <a:ea typeface="+mj-ea"/>
                <a:cs typeface="CMR10"/>
              </a:rPr>
              <a:t>本篇論文主要關注</a:t>
            </a:r>
            <a:r>
              <a:rPr lang="zh-TW" altLang="en-US" kern="0" dirty="0">
                <a:solidFill>
                  <a:srgbClr val="FF0000"/>
                </a:solidFill>
                <a:latin typeface="+mj-ea"/>
                <a:ea typeface="+mj-ea"/>
                <a:cs typeface="CMR10"/>
              </a:rPr>
              <a:t>具有提前還款選擇權</a:t>
            </a:r>
            <a:r>
              <a:rPr lang="zh-TW" altLang="en-US" kern="0" dirty="0">
                <a:latin typeface="+mj-ea"/>
                <a:ea typeface="+mj-ea"/>
                <a:cs typeface="CMR10"/>
              </a:rPr>
              <a:t>，且</a:t>
            </a:r>
            <a:r>
              <a:rPr lang="zh-TW" altLang="en-US" kern="0" dirty="0">
                <a:solidFill>
                  <a:srgbClr val="FF0000"/>
                </a:solidFill>
                <a:latin typeface="+mj-ea"/>
                <a:ea typeface="+mj-ea"/>
                <a:cs typeface="CMR10"/>
              </a:rPr>
              <a:t>存在提前贖回費用</a:t>
            </a:r>
            <a:r>
              <a:rPr lang="zh-TW" altLang="en-US" kern="0" dirty="0">
                <a:latin typeface="+mj-ea"/>
                <a:ea typeface="+mj-ea"/>
                <a:cs typeface="CMR10"/>
              </a:rPr>
              <a:t>的</a:t>
            </a:r>
            <a:r>
              <a:rPr lang="en-US" altLang="zh-TW" kern="0" dirty="0">
                <a:latin typeface="+mj-ea"/>
                <a:ea typeface="+mj-ea"/>
                <a:cs typeface="CMR10"/>
              </a:rPr>
              <a:t>RM</a:t>
            </a:r>
            <a:r>
              <a:rPr lang="zh-TW" altLang="en-US" kern="0" dirty="0">
                <a:latin typeface="+mj-ea"/>
                <a:ea typeface="+mj-ea"/>
                <a:cs typeface="CMR10"/>
              </a:rPr>
              <a:t>。</a:t>
            </a:r>
            <a:endParaRPr lang="en-US" altLang="zh-TW" kern="0" dirty="0">
              <a:latin typeface="+mj-ea"/>
              <a:ea typeface="+mj-ea"/>
              <a:cs typeface="CMR10"/>
            </a:endParaRPr>
          </a:p>
          <a:p>
            <a:pPr>
              <a:spcAft>
                <a:spcPts val="0"/>
              </a:spcAft>
            </a:pPr>
            <a:r>
              <a:rPr lang="zh-TW" altLang="en-US" kern="0" dirty="0">
                <a:latin typeface="+mj-ea"/>
                <a:ea typeface="+mj-ea"/>
                <a:cs typeface="CMR10"/>
              </a:rPr>
              <a:t>合約中存在無追索權條款，意味著保單持有人無須因為房價跌而損失應拿到的年金。</a:t>
            </a:r>
            <a:endParaRPr lang="en-US" altLang="zh-TW" kern="0" dirty="0">
              <a:latin typeface="+mj-ea"/>
              <a:ea typeface="+mj-ea"/>
              <a:cs typeface="CMR10"/>
            </a:endParaRPr>
          </a:p>
          <a:p>
            <a:pPr>
              <a:spcAft>
                <a:spcPts val="0"/>
              </a:spcAft>
            </a:pPr>
            <a:endParaRPr lang="en-US" altLang="zh-TW" kern="0" dirty="0">
              <a:latin typeface="+mj-ea"/>
              <a:ea typeface="+mj-ea"/>
              <a:cs typeface="CMR10"/>
            </a:endParaRPr>
          </a:p>
          <a:p>
            <a:pPr>
              <a:spcAft>
                <a:spcPts val="0"/>
              </a:spcAft>
            </a:pPr>
            <a:r>
              <a:rPr lang="zh-TW" altLang="zh-TW" kern="0" dirty="0">
                <a:latin typeface="+mj-ea"/>
                <a:ea typeface="+mj-ea"/>
                <a:cs typeface="CMR10"/>
              </a:rPr>
              <a:t>過去</a:t>
            </a:r>
            <a:r>
              <a:rPr lang="zh-TW" altLang="en-US" kern="0" dirty="0">
                <a:latin typeface="+mj-ea"/>
                <a:ea typeface="+mj-ea"/>
                <a:cs typeface="CMR10"/>
              </a:rPr>
              <a:t>在計算具有提前還款選擇權之</a:t>
            </a:r>
            <a:r>
              <a:rPr lang="en-US" altLang="zh-TW" kern="0" dirty="0">
                <a:latin typeface="+mj-ea"/>
                <a:ea typeface="+mj-ea"/>
                <a:cs typeface="CMR10"/>
              </a:rPr>
              <a:t>RM</a:t>
            </a:r>
            <a:r>
              <a:rPr lang="zh-TW" altLang="en-US" kern="0" dirty="0">
                <a:latin typeface="+mj-ea"/>
                <a:ea typeface="+mj-ea"/>
                <a:cs typeface="CMR10"/>
              </a:rPr>
              <a:t>時，通常</a:t>
            </a:r>
            <a:r>
              <a:rPr lang="zh-TW" altLang="zh-TW" kern="0" dirty="0">
                <a:latin typeface="+mj-ea"/>
                <a:ea typeface="+mj-ea"/>
                <a:cs typeface="CMR10"/>
              </a:rPr>
              <a:t>是</a:t>
            </a:r>
            <a:r>
              <a:rPr lang="zh-TW" altLang="en-US" kern="0" dirty="0">
                <a:latin typeface="+mj-ea"/>
                <a:ea typeface="+mj-ea"/>
                <a:cs typeface="CMR10"/>
              </a:rPr>
              <a:t>使用</a:t>
            </a:r>
            <a:r>
              <a:rPr lang="zh-TW" altLang="zh-TW" kern="0" dirty="0">
                <a:latin typeface="+mj-ea"/>
                <a:ea typeface="+mj-ea"/>
                <a:cs typeface="CMR10"/>
              </a:rPr>
              <a:t>機率估計</a:t>
            </a:r>
            <a:r>
              <a:rPr lang="zh-TW" altLang="en-US" kern="0" dirty="0">
                <a:latin typeface="+mj-ea"/>
                <a:ea typeface="+mj-ea"/>
                <a:cs typeface="CMR10"/>
              </a:rPr>
              <a:t>方法，然而這種做法並未考慮保單持有人的最適策略。以此方法算出來的公平年金率偏高，會對保險公司造成不利。</a:t>
            </a:r>
            <a:endParaRPr lang="en-US" altLang="zh-TW" kern="0" dirty="0">
              <a:latin typeface="+mj-ea"/>
              <a:ea typeface="+mj-ea"/>
              <a:cs typeface="CMR10"/>
            </a:endParaRPr>
          </a:p>
          <a:p>
            <a:pPr>
              <a:spcAft>
                <a:spcPts val="0"/>
              </a:spcAft>
            </a:pPr>
            <a:endParaRPr lang="en-US" altLang="zh-TW" kern="0" dirty="0">
              <a:latin typeface="+mj-ea"/>
              <a:ea typeface="+mj-ea"/>
              <a:cs typeface="CMR10"/>
            </a:endParaRPr>
          </a:p>
          <a:p>
            <a:pPr>
              <a:spcAft>
                <a:spcPts val="0"/>
              </a:spcAft>
            </a:pPr>
            <a:r>
              <a:rPr lang="zh-TW" altLang="en-US" kern="0" dirty="0">
                <a:latin typeface="+mj-ea"/>
                <a:ea typeface="+mj-ea"/>
                <a:cs typeface="CMR10"/>
              </a:rPr>
              <a:t>為了解決這個問題，本篇論文使用</a:t>
            </a:r>
            <a:r>
              <a:rPr lang="en-US" altLang="zh-TW" kern="0" dirty="0">
                <a:latin typeface="+mj-ea"/>
                <a:ea typeface="+mj-ea"/>
                <a:cs typeface="CMR10"/>
              </a:rPr>
              <a:t>Value gain</a:t>
            </a:r>
            <a:r>
              <a:rPr lang="zh-TW" altLang="en-US" kern="0" dirty="0">
                <a:latin typeface="+mj-ea"/>
                <a:ea typeface="+mj-ea"/>
                <a:cs typeface="CMR10"/>
              </a:rPr>
              <a:t>與</a:t>
            </a:r>
            <a:r>
              <a:rPr lang="en-US" altLang="zh-TW" kern="0" dirty="0">
                <a:latin typeface="+mj-ea"/>
                <a:ea typeface="+mj-ea"/>
                <a:cs typeface="CMR10"/>
              </a:rPr>
              <a:t>Value loss</a:t>
            </a:r>
            <a:r>
              <a:rPr lang="zh-TW" altLang="en-US" kern="0" dirty="0">
                <a:latin typeface="+mj-ea"/>
                <a:ea typeface="+mj-ea"/>
                <a:cs typeface="CMR10"/>
              </a:rPr>
              <a:t>的概念來決定履約策略。</a:t>
            </a:r>
            <a:r>
              <a:rPr lang="en-US" altLang="zh-TW" kern="0" dirty="0">
                <a:latin typeface="+mj-ea"/>
                <a:ea typeface="+mj-ea"/>
                <a:cs typeface="CMR10"/>
              </a:rPr>
              <a:t>Value gain</a:t>
            </a:r>
            <a:r>
              <a:rPr lang="zh-TW" altLang="en-US" kern="0" dirty="0">
                <a:latin typeface="+mj-ea"/>
                <a:ea typeface="+mj-ea"/>
                <a:cs typeface="CMR10"/>
              </a:rPr>
              <a:t>定義為解約當下貸款人獲得的價值，</a:t>
            </a:r>
            <a:r>
              <a:rPr lang="en-US" altLang="zh-TW" kern="0" dirty="0">
                <a:latin typeface="+mj-ea"/>
                <a:ea typeface="+mj-ea"/>
                <a:cs typeface="CMR10"/>
              </a:rPr>
              <a:t>Value loss</a:t>
            </a:r>
            <a:r>
              <a:rPr lang="zh-TW" altLang="en-US" kern="0" dirty="0">
                <a:latin typeface="+mj-ea"/>
                <a:ea typeface="+mj-ea"/>
                <a:cs typeface="CMR10"/>
              </a:rPr>
              <a:t>則為損失的價值。我們在每一期比較兩者大小來決定每期是否行使提前還款選擇權。此種方法考慮了最適策略，使得估計出的公平年金率比用機率估計方法的還低，避免</a:t>
            </a:r>
            <a:r>
              <a:rPr lang="zh-TW" altLang="en-US" kern="0" dirty="0">
                <a:latin typeface="+mj-ea"/>
                <a:cs typeface="CMR10"/>
              </a:rPr>
              <a:t>保險公司</a:t>
            </a:r>
            <a:r>
              <a:rPr lang="zh-TW" altLang="en-US" kern="0" dirty="0">
                <a:latin typeface="+mj-ea"/>
                <a:ea typeface="+mj-ea"/>
                <a:cs typeface="CMR10"/>
              </a:rPr>
              <a:t>因被保險人策略改變而造成損失。</a:t>
            </a:r>
            <a:endParaRPr lang="en-US" altLang="zh-TW" kern="0" dirty="0">
              <a:latin typeface="+mj-ea"/>
              <a:ea typeface="+mj-ea"/>
              <a:cs typeface="CMR10"/>
            </a:endParaRPr>
          </a:p>
        </p:txBody>
      </p:sp>
    </p:spTree>
    <p:extLst>
      <p:ext uri="{BB962C8B-B14F-4D97-AF65-F5344CB8AC3E}">
        <p14:creationId xmlns:p14="http://schemas.microsoft.com/office/powerpoint/2010/main" val="1001050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F1B9B18F-FCBD-4061-BAF1-BF9DBBB6A306}"/>
              </a:ext>
            </a:extLst>
          </p:cNvPr>
          <p:cNvSpPr txBox="1"/>
          <p:nvPr/>
        </p:nvSpPr>
        <p:spPr>
          <a:xfrm>
            <a:off x="806731" y="1273219"/>
            <a:ext cx="10578537" cy="472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u="sng" dirty="0"/>
              <a:t>Insurance premium</a:t>
            </a:r>
            <a:r>
              <a:rPr lang="zh-TW" altLang="en-US" b="1" u="sng" dirty="0"/>
              <a:t>貸款保險金</a:t>
            </a:r>
            <a:r>
              <a:rPr lang="en-US" altLang="zh-TW" b="1" u="sng" dirty="0"/>
              <a:t>(IP)</a:t>
            </a:r>
          </a:p>
          <a:p>
            <a:endParaRPr lang="en-US" altLang="zh-TW" sz="800" u="sng" dirty="0"/>
          </a:p>
          <a:p>
            <a:endParaRPr lang="en-US" altLang="zh-TW" sz="100" u="sng" dirty="0"/>
          </a:p>
          <a:p>
            <a:r>
              <a:rPr lang="zh-TW" altLang="en-US" sz="1600" dirty="0"/>
              <a:t>在貸款人角度，由於</a:t>
            </a:r>
            <a:r>
              <a:rPr lang="zh-TW" altLang="en-US" sz="1600" kern="0" dirty="0">
                <a:latin typeface="+mj-ea"/>
                <a:cs typeface="CMR10"/>
              </a:rPr>
              <a:t>合約中存在無追索權條款，意味著保單持有人無須因為房價跌而損失應拿到的年金，而</a:t>
            </a:r>
            <a:r>
              <a:rPr lang="zh-TW" altLang="zh-TW" sz="1600" kern="0" dirty="0">
                <a:latin typeface="+mj-ea"/>
              </a:rPr>
              <a:t>銀行為了避免</a:t>
            </a:r>
            <a:r>
              <a:rPr lang="zh-TW" altLang="en-US" sz="1600" kern="0" dirty="0">
                <a:latin typeface="+mj-ea"/>
              </a:rPr>
              <a:t>此條款造成日後</a:t>
            </a:r>
            <a:r>
              <a:rPr lang="zh-TW" altLang="zh-TW" sz="1600" kern="0" dirty="0">
                <a:latin typeface="+mj-ea"/>
              </a:rPr>
              <a:t>產生貸款人損失，</a:t>
            </a:r>
            <a:r>
              <a:rPr lang="zh-TW" altLang="en-US" sz="1600" kern="0" dirty="0">
                <a:latin typeface="+mj-ea"/>
              </a:rPr>
              <a:t>因此</a:t>
            </a:r>
            <a:r>
              <a:rPr lang="zh-TW" altLang="zh-TW" sz="1600" kern="0" dirty="0">
                <a:latin typeface="+mj-ea"/>
              </a:rPr>
              <a:t>強制被保險人繳交保費，</a:t>
            </a:r>
            <a:r>
              <a:rPr lang="zh-TW" altLang="en-US" sz="1600" kern="0" dirty="0">
                <a:latin typeface="+mj-ea"/>
              </a:rPr>
              <a:t>定義為</a:t>
            </a:r>
            <a:r>
              <a:rPr lang="en-US" altLang="zh-TW" sz="1600" b="1" u="sng" kern="0" dirty="0">
                <a:solidFill>
                  <a:srgbClr val="C00000"/>
                </a:solidFill>
                <a:latin typeface="+mj-ea"/>
              </a:rPr>
              <a:t>Insurance premium</a:t>
            </a:r>
            <a:r>
              <a:rPr lang="zh-TW" altLang="en-US" sz="1600" kern="0" dirty="0">
                <a:latin typeface="+mj-ea"/>
              </a:rPr>
              <a:t>，後以</a:t>
            </a:r>
            <a:r>
              <a:rPr lang="en-US" altLang="zh-TW" sz="1600" kern="0" dirty="0">
                <a:latin typeface="+mj-ea"/>
              </a:rPr>
              <a:t>IP</a:t>
            </a:r>
            <a:r>
              <a:rPr lang="zh-TW" altLang="en-US" sz="1600" kern="0" dirty="0">
                <a:latin typeface="+mj-ea"/>
              </a:rPr>
              <a:t>代稱。</a:t>
            </a:r>
            <a:endParaRPr lang="en-US" altLang="zh-TW" sz="1600" kern="0" dirty="0">
              <a:latin typeface="+mj-ea"/>
            </a:endParaRPr>
          </a:p>
          <a:p>
            <a:endParaRPr lang="en-US" altLang="zh-TW" kern="0" dirty="0">
              <a:latin typeface="+mj-ea"/>
            </a:endParaRPr>
          </a:p>
          <a:p>
            <a:r>
              <a:rPr lang="en-US" altLang="zh-TW" b="1" u="sng" kern="0" dirty="0">
                <a:latin typeface="+mj-ea"/>
              </a:rPr>
              <a:t>Net equity</a:t>
            </a:r>
            <a:r>
              <a:rPr lang="zh-TW" altLang="en-US" b="1" u="sng" kern="0" dirty="0">
                <a:latin typeface="+mj-ea"/>
              </a:rPr>
              <a:t>房屋殘值</a:t>
            </a:r>
            <a:r>
              <a:rPr lang="en-US" altLang="zh-TW" b="1" u="sng" kern="0" dirty="0">
                <a:latin typeface="+mj-ea"/>
              </a:rPr>
              <a:t>(NE)</a:t>
            </a:r>
          </a:p>
          <a:p>
            <a:endParaRPr lang="en-US" altLang="zh-TW" sz="800" u="sng" kern="0" dirty="0">
              <a:latin typeface="+mj-ea"/>
            </a:endParaRPr>
          </a:p>
          <a:p>
            <a:r>
              <a:rPr lang="zh-TW" altLang="zh-TW" sz="1600" kern="0" dirty="0">
                <a:latin typeface="+mj-ea"/>
              </a:rPr>
              <a:t>被保險人死亡時</a:t>
            </a:r>
            <a:r>
              <a:rPr lang="zh-TW" altLang="en-US" sz="1600" kern="0" dirty="0">
                <a:latin typeface="+mj-ea"/>
              </a:rPr>
              <a:t>，</a:t>
            </a:r>
            <a:r>
              <a:rPr lang="zh-TW" altLang="zh-TW" sz="1600" kern="0" dirty="0">
                <a:latin typeface="+mj-ea"/>
              </a:rPr>
              <a:t>銀行依據房價的獲利</a:t>
            </a:r>
            <a:r>
              <a:rPr lang="zh-TW" altLang="en-US" sz="1600" kern="0" dirty="0">
                <a:latin typeface="+mj-ea"/>
              </a:rPr>
              <a:t>稱為</a:t>
            </a:r>
            <a:r>
              <a:rPr lang="en-US" altLang="zh-TW" sz="1600" b="1" u="sng" kern="0" dirty="0">
                <a:solidFill>
                  <a:srgbClr val="C00000"/>
                </a:solidFill>
                <a:latin typeface="+mj-ea"/>
              </a:rPr>
              <a:t>Net equity</a:t>
            </a:r>
            <a:r>
              <a:rPr lang="zh-TW" altLang="en-US" sz="1600" kern="0" dirty="0">
                <a:latin typeface="+mj-ea"/>
              </a:rPr>
              <a:t>，後以</a:t>
            </a:r>
            <a:r>
              <a:rPr lang="en-US" altLang="zh-TW" sz="1600" kern="0" dirty="0">
                <a:latin typeface="+mj-ea"/>
              </a:rPr>
              <a:t>NE</a:t>
            </a:r>
            <a:r>
              <a:rPr lang="zh-TW" altLang="en-US" sz="1600" kern="0" dirty="0">
                <a:latin typeface="+mj-ea"/>
              </a:rPr>
              <a:t>代稱。</a:t>
            </a:r>
            <a:endParaRPr lang="en-US" altLang="zh-TW" sz="1600" kern="0" dirty="0">
              <a:latin typeface="+mj-ea"/>
            </a:endParaRPr>
          </a:p>
          <a:p>
            <a:endParaRPr lang="en-US" altLang="zh-TW" sz="1600" kern="0" dirty="0">
              <a:latin typeface="+mj-ea"/>
            </a:endParaRPr>
          </a:p>
          <a:p>
            <a:r>
              <a:rPr lang="en-US" altLang="zh-TW" b="1" u="sng" kern="0" dirty="0">
                <a:latin typeface="+mj-ea"/>
              </a:rPr>
              <a:t>Loan balance</a:t>
            </a:r>
            <a:r>
              <a:rPr lang="zh-TW" altLang="en-US" b="1" u="sng" kern="0" dirty="0">
                <a:latin typeface="+mj-ea"/>
              </a:rPr>
              <a:t>累積貸款金額</a:t>
            </a:r>
            <a:endParaRPr lang="en-US" altLang="zh-TW" b="1" u="sng" kern="0" dirty="0">
              <a:latin typeface="+mj-ea"/>
            </a:endParaRPr>
          </a:p>
          <a:p>
            <a:endParaRPr lang="en-US" altLang="zh-TW" sz="800" u="sng" kern="0" dirty="0">
              <a:latin typeface="+mj-ea"/>
            </a:endParaRPr>
          </a:p>
          <a:p>
            <a:r>
              <a:rPr lang="zh-TW" altLang="en-US" sz="1600" kern="0" dirty="0">
                <a:latin typeface="+mj-ea"/>
              </a:rPr>
              <a:t>被保險人將房屋貸出，以獲取每年的年金，而每年收取的年金定義為</a:t>
            </a:r>
            <a:r>
              <a:rPr lang="en-US" altLang="zh-TW" sz="1600" b="1" u="sng" kern="0" dirty="0">
                <a:solidFill>
                  <a:srgbClr val="C00000"/>
                </a:solidFill>
                <a:latin typeface="+mj-ea"/>
              </a:rPr>
              <a:t>Loan Balance</a:t>
            </a:r>
            <a:r>
              <a:rPr lang="zh-TW" altLang="en-US" sz="1600" kern="0" dirty="0">
                <a:latin typeface="+mj-ea"/>
              </a:rPr>
              <a:t>。</a:t>
            </a:r>
            <a:endParaRPr lang="en-US" altLang="zh-TW" sz="1600" kern="0" dirty="0">
              <a:latin typeface="+mj-ea"/>
            </a:endParaRPr>
          </a:p>
          <a:p>
            <a:endParaRPr lang="en-US" altLang="zh-TW" kern="0" dirty="0">
              <a:latin typeface="+mj-ea"/>
            </a:endParaRPr>
          </a:p>
          <a:p>
            <a:r>
              <a:rPr lang="en-US" altLang="zh-TW" b="1" u="sng" kern="0" dirty="0">
                <a:latin typeface="+mj-ea"/>
              </a:rPr>
              <a:t>Value gain / Value loss</a:t>
            </a:r>
          </a:p>
          <a:p>
            <a:endParaRPr lang="en-US" altLang="zh-TW" sz="800" u="sng" kern="0" dirty="0">
              <a:latin typeface="+mj-ea"/>
            </a:endParaRPr>
          </a:p>
          <a:p>
            <a:r>
              <a:rPr lang="zh-TW" altLang="en-US" sz="1600" kern="0" dirty="0">
                <a:latin typeface="+mj-ea"/>
              </a:rPr>
              <a:t>在決定行使提前還款選擇權的策略，我們用的是對於貸款人的最適策略。</a:t>
            </a:r>
            <a:endParaRPr lang="en-US" altLang="zh-TW" sz="1600" kern="0" dirty="0">
              <a:latin typeface="+mj-ea"/>
            </a:endParaRPr>
          </a:p>
          <a:p>
            <a:r>
              <a:rPr lang="zh-TW" altLang="en-US" sz="1600" kern="0" dirty="0">
                <a:latin typeface="+mj-ea"/>
              </a:rPr>
              <a:t>解約當下，被保險人所獲得的價值定義為</a:t>
            </a:r>
            <a:r>
              <a:rPr lang="en-US" altLang="zh-TW" sz="1600" b="1" u="sng" kern="0" dirty="0">
                <a:solidFill>
                  <a:srgbClr val="C00000"/>
                </a:solidFill>
                <a:latin typeface="+mj-ea"/>
              </a:rPr>
              <a:t>Value gain</a:t>
            </a:r>
            <a:r>
              <a:rPr lang="zh-TW" altLang="en-US" sz="1600" kern="0" dirty="0">
                <a:latin typeface="+mj-ea"/>
              </a:rPr>
              <a:t>，後以</a:t>
            </a:r>
            <a:r>
              <a:rPr lang="en-US" altLang="zh-TW" sz="1600" kern="0" dirty="0">
                <a:latin typeface="+mj-ea"/>
              </a:rPr>
              <a:t>VG</a:t>
            </a:r>
            <a:r>
              <a:rPr lang="zh-TW" altLang="en-US" sz="1600" kern="0" dirty="0">
                <a:latin typeface="+mj-ea"/>
              </a:rPr>
              <a:t>代稱。</a:t>
            </a:r>
            <a:endParaRPr lang="en-US" altLang="zh-TW" sz="1600" kern="0" dirty="0">
              <a:latin typeface="+mj-ea"/>
            </a:endParaRPr>
          </a:p>
          <a:p>
            <a:r>
              <a:rPr lang="zh-TW" altLang="en-US" sz="1600" kern="0" dirty="0">
                <a:latin typeface="+mj-ea"/>
              </a:rPr>
              <a:t>解約當下，被保險人所損失的價值定義為</a:t>
            </a:r>
            <a:r>
              <a:rPr lang="en-US" altLang="zh-TW" sz="1600" b="1" u="sng" kern="0" dirty="0">
                <a:solidFill>
                  <a:srgbClr val="C00000"/>
                </a:solidFill>
                <a:latin typeface="+mj-ea"/>
              </a:rPr>
              <a:t>Value loss</a:t>
            </a:r>
            <a:r>
              <a:rPr lang="zh-TW" altLang="en-US" sz="1600" kern="0" dirty="0">
                <a:latin typeface="+mj-ea"/>
              </a:rPr>
              <a:t>，後以</a:t>
            </a:r>
            <a:r>
              <a:rPr lang="en-US" altLang="zh-TW" sz="1600" kern="0" dirty="0">
                <a:latin typeface="+mj-ea"/>
              </a:rPr>
              <a:t>VL</a:t>
            </a:r>
            <a:r>
              <a:rPr lang="zh-TW" altLang="en-US" sz="1600" kern="0" dirty="0">
                <a:latin typeface="+mj-ea"/>
              </a:rPr>
              <a:t>代稱。</a:t>
            </a:r>
            <a:endParaRPr lang="en-US" altLang="zh-TW" sz="1600" kern="0" dirty="0">
              <a:latin typeface="+mj-ea"/>
            </a:endParaRPr>
          </a:p>
          <a:p>
            <a:r>
              <a:rPr lang="zh-TW" altLang="en-US" sz="1600" kern="0" dirty="0">
                <a:latin typeface="+mj-ea"/>
              </a:rPr>
              <a:t>我們在每個節點比較</a:t>
            </a:r>
            <a:r>
              <a:rPr lang="en-US" altLang="zh-TW" sz="1600" kern="0" dirty="0">
                <a:latin typeface="+mj-ea"/>
              </a:rPr>
              <a:t>VG</a:t>
            </a:r>
            <a:r>
              <a:rPr lang="zh-TW" altLang="en-US" sz="1600" kern="0" dirty="0">
                <a:latin typeface="+mj-ea"/>
              </a:rPr>
              <a:t>及</a:t>
            </a:r>
            <a:r>
              <a:rPr lang="en-US" altLang="zh-TW" sz="1600" kern="0" dirty="0">
                <a:latin typeface="+mj-ea"/>
              </a:rPr>
              <a:t>VL</a:t>
            </a:r>
            <a:r>
              <a:rPr lang="zh-TW" altLang="en-US" sz="1600" kern="0" dirty="0">
                <a:latin typeface="+mj-ea"/>
              </a:rPr>
              <a:t>大小。</a:t>
            </a:r>
            <a:endParaRPr lang="en-US" altLang="zh-TW" sz="1600" kern="0" dirty="0">
              <a:latin typeface="+mj-ea"/>
            </a:endParaRPr>
          </a:p>
          <a:p>
            <a:r>
              <a:rPr lang="zh-TW" altLang="en-US" sz="1600" kern="0" dirty="0">
                <a:latin typeface="+mj-ea"/>
              </a:rPr>
              <a:t>若在該節點解約，被保險人獲得的價值大於損失的價值，則這個節點會選擇行使選擇權，反之則繼續持有合約。</a:t>
            </a:r>
            <a:endParaRPr lang="en-US" altLang="zh-TW" sz="1600" kern="0" dirty="0">
              <a:latin typeface="+mj-ea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3F6084B3-78D8-49A6-A48D-EABAB33A2226}"/>
              </a:ext>
            </a:extLst>
          </p:cNvPr>
          <p:cNvSpPr/>
          <p:nvPr/>
        </p:nvSpPr>
        <p:spPr>
          <a:xfrm>
            <a:off x="540171" y="397047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b="1" dirty="0"/>
              <a:t>變數定義</a:t>
            </a:r>
          </a:p>
        </p:txBody>
      </p:sp>
    </p:spTree>
    <p:extLst>
      <p:ext uri="{BB962C8B-B14F-4D97-AF65-F5344CB8AC3E}">
        <p14:creationId xmlns:p14="http://schemas.microsoft.com/office/powerpoint/2010/main" val="3195620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5716753E-D3D7-4632-BDD8-A90B39488D27}"/>
              </a:ext>
            </a:extLst>
          </p:cNvPr>
          <p:cNvSpPr txBox="1"/>
          <p:nvPr/>
        </p:nvSpPr>
        <p:spPr>
          <a:xfrm>
            <a:off x="681345" y="529886"/>
            <a:ext cx="23407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dirty="0"/>
              <a:t>公平定價公式</a:t>
            </a:r>
          </a:p>
        </p:txBody>
      </p:sp>
      <p:grpSp>
        <p:nvGrpSpPr>
          <p:cNvPr id="15" name="群組 14">
            <a:extLst>
              <a:ext uri="{FF2B5EF4-FFF2-40B4-BE49-F238E27FC236}">
                <a16:creationId xmlns:a16="http://schemas.microsoft.com/office/drawing/2014/main" id="{1CBEE9BE-2AAC-4443-906D-AF6CC7F2D13A}"/>
              </a:ext>
            </a:extLst>
          </p:cNvPr>
          <p:cNvGrpSpPr/>
          <p:nvPr/>
        </p:nvGrpSpPr>
        <p:grpSpPr>
          <a:xfrm>
            <a:off x="1258394" y="1708923"/>
            <a:ext cx="8802410" cy="3970318"/>
            <a:chOff x="1240638" y="1904232"/>
            <a:chExt cx="8802410" cy="3970318"/>
          </a:xfrm>
        </p:grpSpPr>
        <p:grpSp>
          <p:nvGrpSpPr>
            <p:cNvPr id="6" name="群組 5">
              <a:extLst>
                <a:ext uri="{FF2B5EF4-FFF2-40B4-BE49-F238E27FC236}">
                  <a16:creationId xmlns:a16="http://schemas.microsoft.com/office/drawing/2014/main" id="{23B9D085-5F8A-4870-A557-0186EDC150ED}"/>
                </a:ext>
              </a:extLst>
            </p:cNvPr>
            <p:cNvGrpSpPr/>
            <p:nvPr/>
          </p:nvGrpSpPr>
          <p:grpSpPr>
            <a:xfrm>
              <a:off x="1240638" y="1904232"/>
              <a:ext cx="8802410" cy="3970318"/>
              <a:chOff x="769409" y="1294438"/>
              <a:chExt cx="8802410" cy="3970318"/>
            </a:xfrm>
          </p:grpSpPr>
          <p:sp>
            <p:nvSpPr>
              <p:cNvPr id="2" name="文字方塊 1">
                <a:extLst>
                  <a:ext uri="{FF2B5EF4-FFF2-40B4-BE49-F238E27FC236}">
                    <a16:creationId xmlns:a16="http://schemas.microsoft.com/office/drawing/2014/main" id="{B9C28B0B-856A-4558-A690-C61E61D973BC}"/>
                  </a:ext>
                </a:extLst>
              </p:cNvPr>
              <p:cNvSpPr txBox="1"/>
              <p:nvPr/>
            </p:nvSpPr>
            <p:spPr>
              <a:xfrm>
                <a:off x="769409" y="1294438"/>
                <a:ext cx="8802410" cy="3970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dirty="0"/>
                  <a:t>我們使用</a:t>
                </a:r>
                <a:r>
                  <a:rPr lang="zh-TW" altLang="en-US" b="1" dirty="0"/>
                  <a:t>公平定價公式</a:t>
                </a:r>
                <a:r>
                  <a:rPr lang="zh-TW" altLang="en-US" dirty="0"/>
                  <a:t>來評價公平年金率。</a:t>
                </a:r>
                <a:endParaRPr lang="en-US" altLang="zh-TW" dirty="0"/>
              </a:p>
              <a:p>
                <a:endParaRPr lang="en-US" altLang="zh-TW" dirty="0"/>
              </a:p>
              <a:p>
                <a:endParaRPr lang="en-US" altLang="zh-TW" dirty="0"/>
              </a:p>
              <a:p>
                <a:endParaRPr lang="en-US" altLang="zh-TW" dirty="0"/>
              </a:p>
              <a:p>
                <a:r>
                  <a:rPr lang="zh-TW" altLang="en-US" dirty="0"/>
                  <a:t>公平定價公式</a:t>
                </a:r>
                <a:r>
                  <a:rPr lang="en-US" altLang="zh-TW" dirty="0"/>
                  <a:t>	</a:t>
                </a:r>
              </a:p>
              <a:p>
                <a:endParaRPr lang="en-US" altLang="zh-TW" dirty="0"/>
              </a:p>
              <a:p>
                <a:endParaRPr lang="en-US" altLang="zh-TW" dirty="0"/>
              </a:p>
              <a:p>
                <a:endParaRPr lang="en-US" altLang="zh-TW" dirty="0"/>
              </a:p>
              <a:p>
                <a:endParaRPr lang="en-US" altLang="zh-TW" dirty="0"/>
              </a:p>
              <a:p>
                <a:r>
                  <a:rPr lang="zh-TW" altLang="en-US" dirty="0"/>
                  <a:t>又貸款人的期望利益會等於收取的貸款保險金及房屋殘值  </a:t>
                </a:r>
                <a:r>
                  <a:rPr lang="en-US" altLang="zh-TW" dirty="0"/>
                  <a:t>	 </a:t>
                </a:r>
                <a:r>
                  <a:rPr lang="zh-TW" altLang="en-US" dirty="0"/>
                  <a:t> </a:t>
                </a:r>
                <a:r>
                  <a:rPr lang="en-US" altLang="zh-TW" dirty="0"/>
                  <a:t>Lender gain=IP+NE</a:t>
                </a:r>
              </a:p>
              <a:p>
                <a:endParaRPr lang="en-US" altLang="zh-TW" dirty="0"/>
              </a:p>
              <a:p>
                <a:endParaRPr lang="en-US" altLang="zh-TW" sz="1600" dirty="0"/>
              </a:p>
              <a:p>
                <a:r>
                  <a:rPr lang="zh-TW" altLang="en-US" sz="1600" b="1" dirty="0">
                    <a:solidFill>
                      <a:srgbClr val="C00000"/>
                    </a:solidFill>
                  </a:rPr>
                  <a:t>　　　</a:t>
                </a:r>
                <a:r>
                  <a:rPr lang="zh-TW" altLang="en-US" sz="2000" b="1" dirty="0">
                    <a:solidFill>
                      <a:srgbClr val="C00000"/>
                    </a:solidFill>
                  </a:rPr>
                  <a:t>最終的公平定價公式：</a:t>
                </a:r>
                <a:r>
                  <a:rPr lang="en-US" altLang="zh-TW" sz="2000" b="1" u="sng" dirty="0">
                    <a:solidFill>
                      <a:srgbClr val="C00000"/>
                    </a:solidFill>
                  </a:rPr>
                  <a:t>LL=IP+NE</a:t>
                </a:r>
                <a:endParaRPr lang="en-US" altLang="zh-TW" b="1" u="sng" dirty="0">
                  <a:solidFill>
                    <a:srgbClr val="C00000"/>
                  </a:solidFill>
                </a:endParaRPr>
              </a:p>
              <a:p>
                <a:endParaRPr lang="en-US" altLang="zh-TW" dirty="0"/>
              </a:p>
            </p:txBody>
          </p:sp>
          <p:sp>
            <p:nvSpPr>
              <p:cNvPr id="3" name="箭號: 向右 2">
                <a:extLst>
                  <a:ext uri="{FF2B5EF4-FFF2-40B4-BE49-F238E27FC236}">
                    <a16:creationId xmlns:a16="http://schemas.microsoft.com/office/drawing/2014/main" id="{F2381D17-9DD8-49EB-B139-32525548B393}"/>
                  </a:ext>
                </a:extLst>
              </p:cNvPr>
              <p:cNvSpPr/>
              <p:nvPr/>
            </p:nvSpPr>
            <p:spPr>
              <a:xfrm>
                <a:off x="2460873" y="2452717"/>
                <a:ext cx="328473" cy="221942"/>
              </a:xfrm>
              <a:prstGeom prst="rightArrow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5" name="箭號: 向右 4">
                <a:extLst>
                  <a:ext uri="{FF2B5EF4-FFF2-40B4-BE49-F238E27FC236}">
                    <a16:creationId xmlns:a16="http://schemas.microsoft.com/office/drawing/2014/main" id="{DF7CBCCC-4FAA-4EEA-86DF-B4B3EE321BE1}"/>
                  </a:ext>
                </a:extLst>
              </p:cNvPr>
              <p:cNvSpPr/>
              <p:nvPr/>
            </p:nvSpPr>
            <p:spPr>
              <a:xfrm>
                <a:off x="960442" y="4623621"/>
                <a:ext cx="328473" cy="221942"/>
              </a:xfrm>
              <a:prstGeom prst="rightArrow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</p:grpSp>
        <p:grpSp>
          <p:nvGrpSpPr>
            <p:cNvPr id="14" name="群組 13">
              <a:extLst>
                <a:ext uri="{FF2B5EF4-FFF2-40B4-BE49-F238E27FC236}">
                  <a16:creationId xmlns:a16="http://schemas.microsoft.com/office/drawing/2014/main" id="{30969406-196F-48DF-9F87-FBC558C597E8}"/>
                </a:ext>
              </a:extLst>
            </p:cNvPr>
            <p:cNvGrpSpPr/>
            <p:nvPr/>
          </p:nvGrpSpPr>
          <p:grpSpPr>
            <a:xfrm>
              <a:off x="3427417" y="2615774"/>
              <a:ext cx="3576056" cy="1246644"/>
              <a:chOff x="3296132" y="2178548"/>
              <a:chExt cx="3576056" cy="1246644"/>
            </a:xfrm>
          </p:grpSpPr>
          <p:grpSp>
            <p:nvGrpSpPr>
              <p:cNvPr id="10" name="群組 9">
                <a:extLst>
                  <a:ext uri="{FF2B5EF4-FFF2-40B4-BE49-F238E27FC236}">
                    <a16:creationId xmlns:a16="http://schemas.microsoft.com/office/drawing/2014/main" id="{4D2401D6-0B36-4818-9428-3ABCD80D3581}"/>
                  </a:ext>
                </a:extLst>
              </p:cNvPr>
              <p:cNvGrpSpPr/>
              <p:nvPr/>
            </p:nvGrpSpPr>
            <p:grpSpPr>
              <a:xfrm>
                <a:off x="3404572" y="2350461"/>
                <a:ext cx="3467616" cy="879594"/>
                <a:chOff x="3670903" y="2255832"/>
                <a:chExt cx="3467616" cy="879594"/>
              </a:xfrm>
            </p:grpSpPr>
            <p:sp>
              <p:nvSpPr>
                <p:cNvPr id="7" name="矩形 6">
                  <a:extLst>
                    <a:ext uri="{FF2B5EF4-FFF2-40B4-BE49-F238E27FC236}">
                      <a16:creationId xmlns:a16="http://schemas.microsoft.com/office/drawing/2014/main" id="{858B4F1D-B94F-41EB-818B-2DF17292C38B}"/>
                    </a:ext>
                  </a:extLst>
                </p:cNvPr>
                <p:cNvSpPr/>
                <p:nvPr/>
              </p:nvSpPr>
              <p:spPr>
                <a:xfrm>
                  <a:off x="3670903" y="2255832"/>
                  <a:ext cx="346761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zh-TW" altLang="en-US" dirty="0"/>
                    <a:t>貸款人期望損失 </a:t>
                  </a:r>
                  <a:r>
                    <a:rPr lang="en-US" altLang="zh-TW" dirty="0"/>
                    <a:t>Lender loss(LL)</a:t>
                  </a:r>
                  <a:endParaRPr lang="zh-TW" altLang="en-US" dirty="0"/>
                </a:p>
              </p:txBody>
            </p:sp>
            <p:sp>
              <p:nvSpPr>
                <p:cNvPr id="8" name="矩形 7">
                  <a:extLst>
                    <a:ext uri="{FF2B5EF4-FFF2-40B4-BE49-F238E27FC236}">
                      <a16:creationId xmlns:a16="http://schemas.microsoft.com/office/drawing/2014/main" id="{152B3676-FDBF-4F7A-81F4-4349766AD442}"/>
                    </a:ext>
                  </a:extLst>
                </p:cNvPr>
                <p:cNvSpPr/>
                <p:nvPr/>
              </p:nvSpPr>
              <p:spPr>
                <a:xfrm>
                  <a:off x="3670903" y="2766094"/>
                  <a:ext cx="308289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zh-TW" altLang="en-US" dirty="0"/>
                    <a:t>貸款人期望利益 </a:t>
                  </a:r>
                  <a:r>
                    <a:rPr lang="en-US" altLang="zh-TW" dirty="0"/>
                    <a:t>Lender gain</a:t>
                  </a:r>
                  <a:endParaRPr lang="zh-TW" altLang="en-US" dirty="0"/>
                </a:p>
              </p:txBody>
            </p:sp>
            <p:sp>
              <p:nvSpPr>
                <p:cNvPr id="9" name="文字方塊 8">
                  <a:extLst>
                    <a:ext uri="{FF2B5EF4-FFF2-40B4-BE49-F238E27FC236}">
                      <a16:creationId xmlns:a16="http://schemas.microsoft.com/office/drawing/2014/main" id="{815307E7-F615-4BA6-8244-A1FEA07F1C8C}"/>
                    </a:ext>
                  </a:extLst>
                </p:cNvPr>
                <p:cNvSpPr txBox="1"/>
                <p:nvPr/>
              </p:nvSpPr>
              <p:spPr>
                <a:xfrm rot="5400000">
                  <a:off x="5107411" y="2522601"/>
                  <a:ext cx="31931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dirty="0"/>
                    <a:t>=</a:t>
                  </a:r>
                  <a:endParaRPr lang="zh-TW" altLang="en-US" dirty="0"/>
                </a:p>
              </p:txBody>
            </p:sp>
          </p:grpSp>
          <p:sp>
            <p:nvSpPr>
              <p:cNvPr id="11" name="矩形 10">
                <a:extLst>
                  <a:ext uri="{FF2B5EF4-FFF2-40B4-BE49-F238E27FC236}">
                    <a16:creationId xmlns:a16="http://schemas.microsoft.com/office/drawing/2014/main" id="{FC37780F-0000-442F-A805-10D9247D20F3}"/>
                  </a:ext>
                </a:extLst>
              </p:cNvPr>
              <p:cNvSpPr/>
              <p:nvPr/>
            </p:nvSpPr>
            <p:spPr>
              <a:xfrm>
                <a:off x="3296132" y="2178548"/>
                <a:ext cx="3576056" cy="124664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</p:grpSp>
      </p:grpSp>
      <p:sp>
        <p:nvSpPr>
          <p:cNvPr id="12" name="箭號: 向右 11">
            <a:extLst>
              <a:ext uri="{FF2B5EF4-FFF2-40B4-BE49-F238E27FC236}">
                <a16:creationId xmlns:a16="http://schemas.microsoft.com/office/drawing/2014/main" id="{B2CD5719-DE8A-4801-B807-E07801FDBB85}"/>
              </a:ext>
            </a:extLst>
          </p:cNvPr>
          <p:cNvSpPr/>
          <p:nvPr/>
        </p:nvSpPr>
        <p:spPr>
          <a:xfrm>
            <a:off x="7315124" y="4240176"/>
            <a:ext cx="328473" cy="22194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8BC69061-7540-490E-8DE2-17EA08EF67BD}"/>
              </a:ext>
            </a:extLst>
          </p:cNvPr>
          <p:cNvSpPr/>
          <p:nvPr/>
        </p:nvSpPr>
        <p:spPr>
          <a:xfrm>
            <a:off x="1851697" y="4749553"/>
            <a:ext cx="3980932" cy="80786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7726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659F4CE2-420D-4C01-9E5C-EE05FD9AFC3E}"/>
              </a:ext>
            </a:extLst>
          </p:cNvPr>
          <p:cNvSpPr txBox="1"/>
          <p:nvPr/>
        </p:nvSpPr>
        <p:spPr>
          <a:xfrm>
            <a:off x="681345" y="529886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dirty="0"/>
              <a:t>評價流程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3AF1CF50-4626-4F10-BB80-B53718B03BE6}"/>
              </a:ext>
            </a:extLst>
          </p:cNvPr>
          <p:cNvSpPr/>
          <p:nvPr/>
        </p:nvSpPr>
        <p:spPr>
          <a:xfrm>
            <a:off x="979722" y="1769574"/>
            <a:ext cx="102325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/>
              <a:t>不論計算</a:t>
            </a:r>
            <a:r>
              <a:rPr lang="en-US" altLang="zh-TW" dirty="0"/>
              <a:t>LL</a:t>
            </a:r>
            <a:r>
              <a:rPr lang="zh-TW" altLang="en-US" dirty="0"/>
              <a:t>、</a:t>
            </a:r>
            <a:r>
              <a:rPr lang="en-US" altLang="zh-TW" dirty="0"/>
              <a:t>IP</a:t>
            </a:r>
            <a:r>
              <a:rPr lang="zh-TW" altLang="en-US" dirty="0"/>
              <a:t>或</a:t>
            </a:r>
            <a:r>
              <a:rPr lang="en-US" altLang="zh-TW" dirty="0"/>
              <a:t>NE</a:t>
            </a:r>
            <a:r>
              <a:rPr lang="zh-TW" altLang="en-US" dirty="0"/>
              <a:t>，過程都需考慮每一期</a:t>
            </a:r>
            <a:r>
              <a:rPr lang="zh-TW" altLang="en-US" u="sng" dirty="0"/>
              <a:t>房價</a:t>
            </a:r>
            <a:r>
              <a:rPr lang="zh-TW" altLang="en-US" dirty="0"/>
              <a:t>、</a:t>
            </a:r>
            <a:r>
              <a:rPr lang="zh-TW" altLang="en-US" u="sng" dirty="0"/>
              <a:t>利率</a:t>
            </a:r>
            <a:r>
              <a:rPr lang="zh-TW" altLang="en-US" dirty="0"/>
              <a:t>及</a:t>
            </a:r>
            <a:r>
              <a:rPr lang="zh-TW" altLang="en-US" u="sng" dirty="0"/>
              <a:t>累積貸款金額</a:t>
            </a:r>
            <a:endParaRPr lang="en-US" altLang="zh-TW" u="sng" dirty="0"/>
          </a:p>
          <a:p>
            <a:endParaRPr lang="en-US" altLang="zh-TW" b="1" u="sng" dirty="0"/>
          </a:p>
          <a:p>
            <a:r>
              <a:rPr lang="en-US" altLang="zh-TW" b="1" dirty="0"/>
              <a:t>	</a:t>
            </a:r>
            <a:r>
              <a:rPr lang="zh-TW" altLang="en-US" b="1" dirty="0"/>
              <a:t>建構出能夠演示房價利率走勢的</a:t>
            </a:r>
            <a:r>
              <a:rPr lang="zh-TW" altLang="en-US" b="1" u="sng" dirty="0"/>
              <a:t>三維樹</a:t>
            </a:r>
            <a:r>
              <a:rPr lang="zh-TW" altLang="en-US" b="1" dirty="0"/>
              <a:t>，以已知房價利率得到各節點</a:t>
            </a:r>
            <a:r>
              <a:rPr lang="zh-TW" altLang="en-US" b="1" u="sng" dirty="0"/>
              <a:t>累貸金額</a:t>
            </a:r>
            <a:endParaRPr lang="en-US" altLang="zh-TW" b="1" u="sng" dirty="0"/>
          </a:p>
          <a:p>
            <a:endParaRPr lang="en-US" altLang="zh-TW" b="1" dirty="0"/>
          </a:p>
          <a:p>
            <a:endParaRPr lang="en-US" altLang="zh-TW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/>
              <a:t>行使提前還款選擇權與否會導致</a:t>
            </a:r>
            <a:r>
              <a:rPr lang="en-US" altLang="zh-TW" u="sng" dirty="0"/>
              <a:t>LL</a:t>
            </a:r>
            <a:r>
              <a:rPr lang="zh-TW" altLang="en-US" u="sng" dirty="0"/>
              <a:t>、</a:t>
            </a:r>
            <a:r>
              <a:rPr lang="en-US" altLang="zh-TW" u="sng" dirty="0"/>
              <a:t>IP</a:t>
            </a:r>
            <a:r>
              <a:rPr lang="zh-TW" altLang="en-US" u="sng" dirty="0"/>
              <a:t>、</a:t>
            </a:r>
            <a:r>
              <a:rPr lang="en-US" altLang="zh-TW" u="sng" dirty="0"/>
              <a:t>NE</a:t>
            </a:r>
            <a:r>
              <a:rPr lang="zh-TW" altLang="en-US" u="sng" dirty="0"/>
              <a:t>值</a:t>
            </a:r>
            <a:r>
              <a:rPr lang="zh-TW" altLang="en-US" dirty="0"/>
              <a:t>的不同，因此還需計算</a:t>
            </a:r>
            <a:r>
              <a:rPr lang="en-US" altLang="zh-TW" u="sng" dirty="0"/>
              <a:t>VG</a:t>
            </a:r>
            <a:r>
              <a:rPr lang="zh-TW" altLang="en-US" dirty="0"/>
              <a:t>、</a:t>
            </a:r>
            <a:r>
              <a:rPr lang="en-US" altLang="zh-TW" u="sng" dirty="0"/>
              <a:t>VL</a:t>
            </a:r>
            <a:r>
              <a:rPr lang="zh-TW" altLang="en-US" dirty="0"/>
              <a:t>以決定是否行使</a:t>
            </a:r>
            <a:endParaRPr lang="en-US" altLang="zh-TW" dirty="0"/>
          </a:p>
          <a:p>
            <a:endParaRPr lang="en-US" altLang="zh-TW" b="1" dirty="0"/>
          </a:p>
          <a:p>
            <a:r>
              <a:rPr lang="en-US" altLang="zh-TW" b="1" dirty="0"/>
              <a:t>	</a:t>
            </a:r>
            <a:r>
              <a:rPr lang="zh-TW" altLang="en-US" b="1" dirty="0"/>
              <a:t>以三維樹資訊計算各點</a:t>
            </a:r>
            <a:r>
              <a:rPr lang="en-US" altLang="zh-TW" b="1" u="sng" dirty="0"/>
              <a:t>VG</a:t>
            </a:r>
            <a:r>
              <a:rPr lang="zh-TW" altLang="en-US" b="1" u="sng" dirty="0"/>
              <a:t>、</a:t>
            </a:r>
            <a:r>
              <a:rPr lang="en-US" altLang="zh-TW" b="1" u="sng" dirty="0"/>
              <a:t>VL</a:t>
            </a:r>
            <a:r>
              <a:rPr lang="zh-TW" altLang="en-US" b="1" dirty="0"/>
              <a:t>，考慮履約策略後，求出各點</a:t>
            </a:r>
            <a:r>
              <a:rPr lang="en-US" altLang="zh-TW" b="1" u="sng" dirty="0"/>
              <a:t>LL</a:t>
            </a:r>
            <a:r>
              <a:rPr lang="zh-TW" altLang="en-US" b="1" u="sng" dirty="0"/>
              <a:t>、</a:t>
            </a:r>
            <a:r>
              <a:rPr lang="en-US" altLang="zh-TW" b="1" u="sng" dirty="0"/>
              <a:t>IP</a:t>
            </a:r>
            <a:r>
              <a:rPr lang="zh-TW" altLang="en-US" b="1" u="sng" dirty="0"/>
              <a:t>、</a:t>
            </a:r>
            <a:r>
              <a:rPr lang="en-US" altLang="zh-TW" b="1" u="sng" dirty="0"/>
              <a:t>NE</a:t>
            </a:r>
            <a:r>
              <a:rPr lang="zh-TW" altLang="en-US" b="1" u="sng" dirty="0"/>
              <a:t>值</a:t>
            </a:r>
            <a:endParaRPr lang="en-US" altLang="zh-TW" b="1" u="sng" dirty="0"/>
          </a:p>
          <a:p>
            <a:endParaRPr lang="en-US" altLang="zh-TW" b="1" dirty="0"/>
          </a:p>
          <a:p>
            <a:endParaRPr lang="en-US" altLang="zh-TW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/>
              <a:t>計算公平年金率需要</a:t>
            </a:r>
            <a:r>
              <a:rPr lang="en-US" altLang="zh-TW" dirty="0"/>
              <a:t>LL</a:t>
            </a:r>
            <a:r>
              <a:rPr lang="zh-TW" altLang="en-US" dirty="0"/>
              <a:t>、</a:t>
            </a:r>
            <a:r>
              <a:rPr lang="en-US" altLang="zh-TW" dirty="0"/>
              <a:t>IP</a:t>
            </a:r>
            <a:r>
              <a:rPr lang="zh-TW" altLang="en-US" dirty="0"/>
              <a:t>及</a:t>
            </a:r>
            <a:r>
              <a:rPr lang="en-US" altLang="zh-TW" dirty="0"/>
              <a:t>NE</a:t>
            </a:r>
            <a:r>
              <a:rPr lang="zh-TW" altLang="en-US" dirty="0"/>
              <a:t>的值；在計算</a:t>
            </a:r>
            <a:r>
              <a:rPr lang="en-US" altLang="zh-TW" dirty="0"/>
              <a:t>LL</a:t>
            </a:r>
            <a:r>
              <a:rPr lang="zh-TW" altLang="en-US" dirty="0"/>
              <a:t>、</a:t>
            </a:r>
            <a:r>
              <a:rPr lang="en-US" altLang="zh-TW" dirty="0"/>
              <a:t>IP</a:t>
            </a:r>
            <a:r>
              <a:rPr lang="zh-TW" altLang="en-US" dirty="0"/>
              <a:t>及</a:t>
            </a:r>
            <a:r>
              <a:rPr lang="en-US" altLang="zh-TW" dirty="0"/>
              <a:t>NE</a:t>
            </a:r>
            <a:r>
              <a:rPr lang="zh-TW" altLang="en-US" dirty="0"/>
              <a:t>時，又需知道公平年金率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b="1" dirty="0"/>
              <a:t>	</a:t>
            </a:r>
            <a:r>
              <a:rPr lang="zh-TW" altLang="en-US" b="1" dirty="0"/>
              <a:t>使用</a:t>
            </a:r>
            <a:r>
              <a:rPr lang="zh-TW" altLang="en-US" b="1" u="sng" dirty="0"/>
              <a:t>二分法</a:t>
            </a:r>
            <a:r>
              <a:rPr lang="zh-TW" altLang="en-US" b="1" dirty="0"/>
              <a:t>推算公平年金率</a:t>
            </a:r>
            <a:endParaRPr lang="en-US" altLang="zh-TW" b="1" dirty="0"/>
          </a:p>
          <a:p>
            <a:endParaRPr lang="en-US" altLang="zh-TW" dirty="0"/>
          </a:p>
        </p:txBody>
      </p:sp>
      <p:sp>
        <p:nvSpPr>
          <p:cNvPr id="14" name="箭號: 向右 13">
            <a:extLst>
              <a:ext uri="{FF2B5EF4-FFF2-40B4-BE49-F238E27FC236}">
                <a16:creationId xmlns:a16="http://schemas.microsoft.com/office/drawing/2014/main" id="{983D924B-F816-4BEE-BB91-AA0366A776BC}"/>
              </a:ext>
            </a:extLst>
          </p:cNvPr>
          <p:cNvSpPr/>
          <p:nvPr/>
        </p:nvSpPr>
        <p:spPr>
          <a:xfrm>
            <a:off x="1491823" y="2345924"/>
            <a:ext cx="355106" cy="275208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箭號: 向右 14">
            <a:extLst>
              <a:ext uri="{FF2B5EF4-FFF2-40B4-BE49-F238E27FC236}">
                <a16:creationId xmlns:a16="http://schemas.microsoft.com/office/drawing/2014/main" id="{600D531B-1CBD-4AC2-840E-832199528B82}"/>
              </a:ext>
            </a:extLst>
          </p:cNvPr>
          <p:cNvSpPr/>
          <p:nvPr/>
        </p:nvSpPr>
        <p:spPr>
          <a:xfrm>
            <a:off x="1491823" y="3755628"/>
            <a:ext cx="355106" cy="275208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箭號: 向右 15">
            <a:extLst>
              <a:ext uri="{FF2B5EF4-FFF2-40B4-BE49-F238E27FC236}">
                <a16:creationId xmlns:a16="http://schemas.microsoft.com/office/drawing/2014/main" id="{20A498F3-3BC5-4E2A-A5DF-A65BF6343C7B}"/>
              </a:ext>
            </a:extLst>
          </p:cNvPr>
          <p:cNvSpPr/>
          <p:nvPr/>
        </p:nvSpPr>
        <p:spPr>
          <a:xfrm>
            <a:off x="1491823" y="5097636"/>
            <a:ext cx="355106" cy="275208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4474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E25CF3C3-CFA5-4B9A-8F26-E1DC45D7EC89}"/>
              </a:ext>
            </a:extLst>
          </p:cNvPr>
          <p:cNvSpPr txBox="1"/>
          <p:nvPr/>
        </p:nvSpPr>
        <p:spPr>
          <a:xfrm>
            <a:off x="420175" y="289249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dirty="0"/>
              <a:t>建樹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F6AD73E7-8666-4B24-9ECE-5A494C4BCB5B}"/>
              </a:ext>
            </a:extLst>
          </p:cNvPr>
          <p:cNvSpPr/>
          <p:nvPr/>
        </p:nvSpPr>
        <p:spPr>
          <a:xfrm>
            <a:off x="1448082" y="439073"/>
            <a:ext cx="893280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kern="0" dirty="0">
                <a:latin typeface="+mj-ea"/>
                <a:ea typeface="+mj-ea"/>
              </a:rPr>
              <a:t>構建一個能夠</a:t>
            </a:r>
            <a:r>
              <a:rPr lang="zh-TW" altLang="en-US" sz="1600" kern="0" dirty="0">
                <a:latin typeface="+mj-ea"/>
              </a:rPr>
              <a:t>反映</a:t>
            </a:r>
            <a:r>
              <a:rPr lang="zh-TW" altLang="zh-TW" sz="1600" kern="0" dirty="0">
                <a:latin typeface="+mj-ea"/>
              </a:rPr>
              <a:t>每期房價與利率演變</a:t>
            </a:r>
            <a:r>
              <a:rPr lang="zh-TW" altLang="en-US" sz="1600" kern="0" dirty="0">
                <a:latin typeface="+mj-ea"/>
              </a:rPr>
              <a:t>關係的三維樹</a:t>
            </a:r>
            <a:endParaRPr lang="en-US" altLang="zh-TW" sz="1600" kern="0" dirty="0">
              <a:latin typeface="+mj-ea"/>
              <a:ea typeface="+mj-e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7994BAA9-A2FE-4D9D-B955-727D91ADDAD8}"/>
                  </a:ext>
                </a:extLst>
              </p:cNvPr>
              <p:cNvSpPr/>
              <p:nvPr/>
            </p:nvSpPr>
            <p:spPr>
              <a:xfrm>
                <a:off x="4405921" y="2434018"/>
                <a:ext cx="3492647" cy="1055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zh-TW" altLang="zh-TW" sz="1400" i="1" kern="0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</m:ctrlPr>
                      </m:sSubPr>
                      <m:e>
                        <m:r>
                          <a:rPr lang="en-US" altLang="zh-TW" sz="1400" ker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𝜃</m:t>
                        </m:r>
                      </m:e>
                      <m:sub>
                        <m:r>
                          <a:rPr lang="en-US" altLang="zh-TW" sz="1400" ker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zh-TW" altLang="en-US" sz="1400" kern="0" dirty="0">
                    <a:solidFill>
                      <a:schemeClr val="bg2">
                        <a:lumMod val="50000"/>
                      </a:schemeClr>
                    </a:solidFill>
                    <a:latin typeface="+mj-ea"/>
                    <a:ea typeface="+mj-ea"/>
                    <a:cs typeface="CMR10"/>
                  </a:rPr>
                  <a:t>：</a:t>
                </a:r>
                <a:r>
                  <a:rPr lang="zh-TW" altLang="zh-TW" sz="1400" kern="0" dirty="0">
                    <a:solidFill>
                      <a:schemeClr val="bg2">
                        <a:lumMod val="50000"/>
                      </a:schemeClr>
                    </a:solidFill>
                    <a:latin typeface="+mj-ea"/>
                    <a:ea typeface="+mj-ea"/>
                    <a:cs typeface="CMR10"/>
                  </a:rPr>
                  <a:t>將校準現行利率期限結構</a:t>
                </a:r>
                <a:endParaRPr lang="en-US" altLang="zh-TW" sz="1400" kern="0" dirty="0">
                  <a:solidFill>
                    <a:schemeClr val="bg2">
                      <a:lumMod val="50000"/>
                    </a:schemeClr>
                  </a:solidFill>
                  <a:latin typeface="+mj-ea"/>
                  <a:ea typeface="+mj-ea"/>
                  <a:cs typeface="CMR10"/>
                </a:endParaRPr>
              </a:p>
              <a:p>
                <a14:m>
                  <m:oMath xmlns:m="http://schemas.openxmlformats.org/officeDocument/2006/math">
                    <m:r>
                      <a:rPr lang="en-US" altLang="zh-TW" sz="1400" kern="0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+mj-ea"/>
                        <a:cs typeface="CMR10"/>
                      </a:rPr>
                      <m:t>𝛼</m:t>
                    </m:r>
                    <m:r>
                      <a:rPr lang="zh-TW" altLang="en-US" sz="1400" i="1" kern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+mj-ea"/>
                        <a:cs typeface="CMR10"/>
                      </a:rPr>
                      <m:t>：</m:t>
                    </m:r>
                  </m:oMath>
                </a14:m>
                <a:r>
                  <a:rPr lang="zh-TW" altLang="zh-TW" sz="1400" kern="0" dirty="0">
                    <a:solidFill>
                      <a:schemeClr val="bg2">
                        <a:lumMod val="50000"/>
                      </a:schemeClr>
                    </a:solidFill>
                    <a:latin typeface="+mj-ea"/>
                    <a:ea typeface="+mj-ea"/>
                    <a:cs typeface="CMR10"/>
                  </a:rPr>
                  <a:t>短期利率</a:t>
                </a:r>
                <a14:m>
                  <m:oMath xmlns:m="http://schemas.openxmlformats.org/officeDocument/2006/math">
                    <m:r>
                      <a:rPr lang="zh-TW" altLang="zh-TW" sz="1400" kern="0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+mj-ea"/>
                        <a:cs typeface="CMR10"/>
                      </a:rPr>
                      <m:t> </m:t>
                    </m:r>
                    <m:sSub>
                      <m:sSubPr>
                        <m:ctrlPr>
                          <a:rPr lang="zh-TW" altLang="zh-TW" sz="1400" i="1" ker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</m:ctrlPr>
                      </m:sSubPr>
                      <m:e>
                        <m:r>
                          <a:rPr lang="en-US" altLang="zh-TW" sz="1400" ker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𝑟</m:t>
                        </m:r>
                      </m:e>
                      <m:sub>
                        <m:r>
                          <a:rPr lang="en-US" altLang="zh-TW" sz="1400" ker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𝑡</m:t>
                        </m:r>
                      </m:sub>
                    </m:sSub>
                    <m:r>
                      <a:rPr lang="en-US" altLang="zh-TW" sz="1400" kern="0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+mj-ea"/>
                        <a:cs typeface="CMR10"/>
                      </a:rPr>
                      <m:t> </m:t>
                    </m:r>
                  </m:oMath>
                </a14:m>
                <a:r>
                  <a:rPr lang="zh-TW" altLang="zh-TW" sz="1400" kern="0" dirty="0">
                    <a:solidFill>
                      <a:schemeClr val="bg2">
                        <a:lumMod val="50000"/>
                      </a:schemeClr>
                    </a:solidFill>
                    <a:latin typeface="+mj-ea"/>
                    <a:ea typeface="+mj-ea"/>
                    <a:cs typeface="CMR10"/>
                  </a:rPr>
                  <a:t>恢復到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TW" altLang="zh-TW" sz="1400" i="1" ker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zh-TW" altLang="zh-TW" sz="1400" i="1" kern="0">
                                <a:solidFill>
                                  <a:schemeClr val="bg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CMR10"/>
                              </a:rPr>
                            </m:ctrlPr>
                          </m:sSubPr>
                          <m:e>
                            <m:r>
                              <a:rPr lang="en-US" altLang="zh-TW" sz="1400" kern="0">
                                <a:solidFill>
                                  <a:schemeClr val="bg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CMR10"/>
                              </a:rPr>
                              <m:t>𝜃</m:t>
                            </m:r>
                          </m:e>
                          <m:sub>
                            <m:r>
                              <a:rPr lang="en-US" altLang="zh-TW" sz="1400" kern="0">
                                <a:solidFill>
                                  <a:schemeClr val="bg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CMR10"/>
                              </a:rPr>
                              <m:t>𝑡</m:t>
                            </m:r>
                          </m:sub>
                        </m:sSub>
                      </m:num>
                      <m:den>
                        <m:r>
                          <a:rPr lang="en-US" altLang="zh-TW" sz="1400" b="0" i="1" kern="0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𝛼</m:t>
                        </m:r>
                      </m:den>
                    </m:f>
                  </m:oMath>
                </a14:m>
                <a:r>
                  <a:rPr lang="en-US" altLang="zh-TW" sz="1400" kern="0" dirty="0">
                    <a:solidFill>
                      <a:schemeClr val="bg2">
                        <a:lumMod val="50000"/>
                      </a:schemeClr>
                    </a:solidFill>
                    <a:latin typeface="+mj-ea"/>
                    <a:ea typeface="+mj-ea"/>
                    <a:cs typeface="CMR10"/>
                  </a:rPr>
                  <a:t> </a:t>
                </a:r>
                <a:r>
                  <a:rPr lang="zh-TW" altLang="zh-TW" sz="1400" kern="0" dirty="0">
                    <a:solidFill>
                      <a:schemeClr val="bg2">
                        <a:lumMod val="50000"/>
                      </a:schemeClr>
                    </a:solidFill>
                    <a:latin typeface="+mj-ea"/>
                    <a:ea typeface="+mj-ea"/>
                    <a:cs typeface="CMR10"/>
                  </a:rPr>
                  <a:t>的平均回復率</a:t>
                </a:r>
                <a:endParaRPr lang="en-US" altLang="zh-TW" sz="1400" kern="0" dirty="0">
                  <a:solidFill>
                    <a:schemeClr val="bg2">
                      <a:lumMod val="50000"/>
                    </a:schemeClr>
                  </a:solidFill>
                  <a:latin typeface="+mj-ea"/>
                  <a:ea typeface="+mj-ea"/>
                  <a:cs typeface="CMR1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zh-TW" altLang="zh-TW" sz="1400" i="1" ker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</m:ctrlPr>
                      </m:sSubPr>
                      <m:e>
                        <m:r>
                          <a:rPr lang="en-US" altLang="zh-TW" sz="1400" ker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𝜎</m:t>
                        </m:r>
                      </m:e>
                      <m:sub>
                        <m:r>
                          <a:rPr lang="en-US" altLang="zh-TW" sz="1400" ker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𝑟</m:t>
                        </m:r>
                      </m:sub>
                    </m:sSub>
                    <m:r>
                      <a:rPr lang="zh-TW" altLang="en-US" sz="1400" i="1" kern="0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+mj-ea"/>
                        <a:cs typeface="CMR10"/>
                      </a:rPr>
                      <m:t>：</m:t>
                    </m:r>
                  </m:oMath>
                </a14:m>
                <a:r>
                  <a:rPr lang="zh-TW" altLang="zh-TW" sz="1400" kern="0" dirty="0">
                    <a:solidFill>
                      <a:schemeClr val="bg2">
                        <a:lumMod val="50000"/>
                      </a:schemeClr>
                    </a:solidFill>
                    <a:latin typeface="+mj-ea"/>
                    <a:ea typeface="+mj-ea"/>
                    <a:cs typeface="CMR10"/>
                  </a:rPr>
                  <a:t>短期利率的暫態波動率</a:t>
                </a:r>
                <a:endParaRPr lang="en-US" altLang="zh-TW" sz="1400" kern="0" dirty="0">
                  <a:solidFill>
                    <a:schemeClr val="bg2">
                      <a:lumMod val="50000"/>
                    </a:schemeClr>
                  </a:solidFill>
                  <a:latin typeface="+mj-ea"/>
                  <a:ea typeface="+mj-ea"/>
                  <a:cs typeface="CMR10"/>
                </a:endParaRP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zh-TW" altLang="zh-TW" sz="1400" i="1" ker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</m:ctrlPr>
                      </m:sSubSupPr>
                      <m:e>
                        <m:r>
                          <a:rPr lang="en-US" altLang="zh-TW" sz="1400" ker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𝐵</m:t>
                        </m:r>
                      </m:e>
                      <m:sub>
                        <m:r>
                          <a:rPr lang="en-US" altLang="zh-TW" sz="1400" ker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𝑡</m:t>
                        </m:r>
                      </m:sub>
                      <m:sup>
                        <m:r>
                          <a:rPr lang="en-US" altLang="zh-TW" sz="1400" ker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2</m:t>
                        </m:r>
                      </m:sup>
                    </m:sSubSup>
                    <m:r>
                      <a:rPr lang="zh-TW" altLang="en-US" sz="1400" i="1" kern="0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+mj-ea"/>
                        <a:cs typeface="CMR10"/>
                      </a:rPr>
                      <m:t>：</m:t>
                    </m:r>
                  </m:oMath>
                </a14:m>
                <a:r>
                  <a:rPr lang="zh-TW" altLang="zh-TW" sz="1400" kern="0" dirty="0">
                    <a:solidFill>
                      <a:schemeClr val="bg2">
                        <a:lumMod val="50000"/>
                      </a:schemeClr>
                    </a:solidFill>
                    <a:latin typeface="+mj-ea"/>
                    <a:ea typeface="+mj-ea"/>
                    <a:cs typeface="CMR10"/>
                  </a:rPr>
                  <a:t>標準布朗運動。</a:t>
                </a:r>
                <a:endParaRPr lang="zh-TW" altLang="zh-TW" kern="0" dirty="0">
                  <a:solidFill>
                    <a:schemeClr val="bg2">
                      <a:lumMod val="50000"/>
                    </a:schemeClr>
                  </a:solidFill>
                  <a:latin typeface="+mj-ea"/>
                  <a:ea typeface="+mj-ea"/>
                  <a:cs typeface="CMR10"/>
                </a:endParaRPr>
              </a:p>
            </p:txBody>
          </p:sp>
        </mc:Choice>
        <mc:Fallback xmlns=""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7994BAA9-A2FE-4D9D-B955-727D91ADDAD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5921" y="2434018"/>
                <a:ext cx="3492647" cy="1055995"/>
              </a:xfrm>
              <a:prstGeom prst="rect">
                <a:avLst/>
              </a:prstGeom>
              <a:blipFill>
                <a:blip r:embed="rId2"/>
                <a:stretch>
                  <a:fillRect t="-1149" b="-459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矩形 6">
            <a:extLst>
              <a:ext uri="{FF2B5EF4-FFF2-40B4-BE49-F238E27FC236}">
                <a16:creationId xmlns:a16="http://schemas.microsoft.com/office/drawing/2014/main" id="{47BF5306-04E6-4B94-A279-B23F97AA7BB8}"/>
              </a:ext>
            </a:extLst>
          </p:cNvPr>
          <p:cNvSpPr/>
          <p:nvPr/>
        </p:nvSpPr>
        <p:spPr>
          <a:xfrm>
            <a:off x="1185124" y="1568527"/>
            <a:ext cx="8279213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u="sng" kern="0" dirty="0">
                <a:latin typeface="+mj-ea"/>
              </a:rPr>
              <a:t>利率模型</a:t>
            </a:r>
            <a:r>
              <a:rPr lang="zh-TW" altLang="en-US" kern="0" dirty="0">
                <a:latin typeface="+mj-ea"/>
              </a:rPr>
              <a:t>　</a:t>
            </a:r>
            <a:r>
              <a:rPr lang="zh-TW" altLang="en-US" sz="1600" kern="0" dirty="0">
                <a:latin typeface="+mj-ea"/>
              </a:rPr>
              <a:t>採用</a:t>
            </a:r>
            <a:r>
              <a:rPr lang="en-US" altLang="zh-TW" sz="1600" kern="0" dirty="0">
                <a:latin typeface="+mj-ea"/>
              </a:rPr>
              <a:t>Hull and White (1990)</a:t>
            </a:r>
            <a:r>
              <a:rPr lang="zh-TW" altLang="en-US" sz="1600" kern="0" dirty="0">
                <a:latin typeface="+mj-ea"/>
              </a:rPr>
              <a:t>中的利率模型。</a:t>
            </a:r>
            <a:endParaRPr lang="en-US" altLang="zh-TW" sz="1600" kern="0" dirty="0">
              <a:latin typeface="+mj-ea"/>
            </a:endParaRPr>
          </a:p>
          <a:p>
            <a:r>
              <a:rPr lang="en-US" altLang="zh-TW" sz="1600" kern="0" dirty="0">
                <a:latin typeface="+mj-ea"/>
              </a:rPr>
              <a:t>	</a:t>
            </a:r>
            <a:r>
              <a:rPr lang="zh-TW" altLang="en-US" sz="1600" kern="0" dirty="0">
                <a:latin typeface="+mj-ea"/>
              </a:rPr>
              <a:t>　 </a:t>
            </a:r>
            <a:r>
              <a:rPr lang="zh-TW" altLang="zh-TW" sz="1600" kern="0" dirty="0">
                <a:latin typeface="+mj-ea"/>
              </a:rPr>
              <a:t>這是一種無套利短期利率模型，可以</a:t>
            </a:r>
            <a:r>
              <a:rPr lang="zh-TW" altLang="en-US" sz="1600" kern="0" dirty="0">
                <a:latin typeface="+mj-ea"/>
              </a:rPr>
              <a:t>校準</a:t>
            </a:r>
            <a:r>
              <a:rPr lang="zh-TW" altLang="zh-TW" sz="1600" kern="0" dirty="0">
                <a:latin typeface="+mj-ea"/>
              </a:rPr>
              <a:t>市場的利率期限結構</a:t>
            </a:r>
            <a:r>
              <a:rPr lang="zh-TW" altLang="en-US" sz="1600" kern="0" dirty="0">
                <a:latin typeface="+mj-ea"/>
              </a:rPr>
              <a:t>。</a:t>
            </a:r>
            <a:endParaRPr lang="en-US" altLang="zh-TW" sz="1600" kern="0" dirty="0">
              <a:latin typeface="+mj-e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B575E3D6-EBD1-45DE-AAF4-A2098F44D7E4}"/>
                  </a:ext>
                </a:extLst>
              </p:cNvPr>
              <p:cNvSpPr/>
              <p:nvPr/>
            </p:nvSpPr>
            <p:spPr>
              <a:xfrm>
                <a:off x="1185124" y="2453338"/>
                <a:ext cx="2984022" cy="3711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kern="0" dirty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altLang="zh-TW" i="1" kern="0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kern="0" dirty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altLang="zh-TW" kern="0" dirty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altLang="zh-TW" kern="0" dirty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zh-TW" i="1" kern="0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i="1" kern="0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kern="0" dirty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altLang="zh-TW" kern="0" dirty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altLang="zh-TW" kern="0" dirty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TW" kern="0" dirty="0">
                              <a:latin typeface="Cambria Math" panose="02040503050406030204" pitchFamily="18" charset="0"/>
                            </a:rPr>
                            <m:t>𝛼</m:t>
                          </m:r>
                          <m:sSub>
                            <m:sSubPr>
                              <m:ctrlPr>
                                <a:rPr lang="en-US" altLang="zh-TW" i="1" kern="0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kern="0" dirty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altLang="zh-TW" kern="0" dirty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</m:d>
                      <m:r>
                        <a:rPr lang="en-US" altLang="zh-TW" kern="0" dirty="0">
                          <a:latin typeface="Cambria Math" panose="02040503050406030204" pitchFamily="18" charset="0"/>
                        </a:rPr>
                        <m:t>𝑑𝑡</m:t>
                      </m:r>
                      <m:r>
                        <a:rPr lang="en-US" altLang="zh-TW" kern="0" dirty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i="1" kern="0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kern="0" dirty="0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altLang="zh-TW" kern="0" dirty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en-US" altLang="zh-TW" kern="0" dirty="0">
                          <a:latin typeface="Cambria Math" panose="02040503050406030204" pitchFamily="18" charset="0"/>
                        </a:rPr>
                        <m:t>𝑑</m:t>
                      </m:r>
                      <m:sSubSup>
                        <m:sSubSupPr>
                          <m:ctrlPr>
                            <a:rPr lang="en-US" altLang="zh-TW" i="1" kern="0" dirty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kern="0" dirty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altLang="zh-TW" kern="0" dirty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n-US" altLang="zh-TW" kern="0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altLang="zh-TW" kern="0" dirty="0">
                  <a:latin typeface="+mj-ea"/>
                </a:endParaRPr>
              </a:p>
            </p:txBody>
          </p:sp>
        </mc:Choice>
        <mc:Fallback xmlns=""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B575E3D6-EBD1-45DE-AAF4-A2098F44D7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5124" y="2453338"/>
                <a:ext cx="2984022" cy="371127"/>
              </a:xfrm>
              <a:prstGeom prst="rect">
                <a:avLst/>
              </a:prstGeom>
              <a:blipFill>
                <a:blip r:embed="rId3"/>
                <a:stretch>
                  <a:fillRect b="-327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矩形 4">
            <a:extLst>
              <a:ext uri="{FF2B5EF4-FFF2-40B4-BE49-F238E27FC236}">
                <a16:creationId xmlns:a16="http://schemas.microsoft.com/office/drawing/2014/main" id="{94DAF0AE-6EF3-452B-9729-49083CEC0B61}"/>
              </a:ext>
            </a:extLst>
          </p:cNvPr>
          <p:cNvSpPr/>
          <p:nvPr/>
        </p:nvSpPr>
        <p:spPr>
          <a:xfrm>
            <a:off x="713319" y="109277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b="1" kern="0" dirty="0">
                <a:latin typeface="+mj-ea"/>
              </a:rPr>
              <a:t>1. </a:t>
            </a:r>
            <a:r>
              <a:rPr lang="zh-TW" altLang="zh-TW" b="1" kern="0" dirty="0">
                <a:latin typeface="+mj-ea"/>
              </a:rPr>
              <a:t>模型</a:t>
            </a:r>
            <a:r>
              <a:rPr lang="zh-TW" altLang="en-US" b="1" kern="0" dirty="0">
                <a:latin typeface="+mj-ea"/>
              </a:rPr>
              <a:t>介紹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字方塊 8">
                <a:extLst>
                  <a:ext uri="{FF2B5EF4-FFF2-40B4-BE49-F238E27FC236}">
                    <a16:creationId xmlns:a16="http://schemas.microsoft.com/office/drawing/2014/main" id="{CD9D3B8F-A067-4437-8C01-CE56AFD2F6D5}"/>
                  </a:ext>
                </a:extLst>
              </p:cNvPr>
              <p:cNvSpPr txBox="1"/>
              <p:nvPr/>
            </p:nvSpPr>
            <p:spPr>
              <a:xfrm>
                <a:off x="1185124" y="4680838"/>
                <a:ext cx="3545971" cy="7346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kern="0" smtClean="0">
                          <a:latin typeface="Cambria Math" panose="02040503050406030204" pitchFamily="18" charset="0"/>
                          <a:ea typeface="+mj-ea"/>
                          <a:cs typeface="CMR10"/>
                        </a:rPr>
                        <m:t>𝑑𝑙𝑛</m:t>
                      </m:r>
                      <m:sSub>
                        <m:sSubPr>
                          <m:ctrlPr>
                            <a:rPr lang="en-US" altLang="zh-TW" i="1" kern="0"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</m:ctrlPr>
                        </m:sSubPr>
                        <m:e>
                          <m:r>
                            <a:rPr lang="en-US" altLang="zh-TW" kern="0"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𝐻</m:t>
                          </m:r>
                        </m:e>
                        <m:sub>
                          <m:r>
                            <a:rPr lang="en-US" altLang="zh-TW" kern="0"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𝑡</m:t>
                          </m:r>
                        </m:sub>
                      </m:sSub>
                      <m:r>
                        <a:rPr lang="en-US" altLang="zh-TW" kern="0">
                          <a:latin typeface="Cambria Math" panose="02040503050406030204" pitchFamily="18" charset="0"/>
                          <a:ea typeface="+mj-ea"/>
                          <a:cs typeface="CMR10"/>
                        </a:rPr>
                        <m:t>=</m:t>
                      </m:r>
                      <m:d>
                        <m:dPr>
                          <m:ctrlPr>
                            <a:rPr lang="en-US" altLang="zh-TW" i="1" kern="0"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i="1" kern="0">
                                  <a:latin typeface="Cambria Math" panose="02040503050406030204" pitchFamily="18" charset="0"/>
                                  <a:ea typeface="+mj-ea"/>
                                  <a:cs typeface="CMR10"/>
                                </a:rPr>
                              </m:ctrlPr>
                            </m:sSubPr>
                            <m:e>
                              <m:r>
                                <a:rPr lang="en-US" altLang="zh-TW" kern="0">
                                  <a:latin typeface="Cambria Math" panose="02040503050406030204" pitchFamily="18" charset="0"/>
                                  <a:ea typeface="+mj-ea"/>
                                  <a:cs typeface="CMR1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altLang="zh-TW" kern="0">
                                  <a:latin typeface="Cambria Math" panose="02040503050406030204" pitchFamily="18" charset="0"/>
                                  <a:ea typeface="+mj-ea"/>
                                  <a:cs typeface="CMR1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altLang="zh-TW" kern="0"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−</m:t>
                          </m:r>
                          <m:r>
                            <a:rPr lang="zh-TW" altLang="en-US" kern="0"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𝛿</m:t>
                          </m:r>
                          <m:r>
                            <a:rPr lang="en-US" altLang="zh-TW" kern="0"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−</m:t>
                          </m:r>
                          <m:f>
                            <m:fPr>
                              <m:ctrlPr>
                                <a:rPr lang="en-US" altLang="zh-TW" i="1" kern="0">
                                  <a:latin typeface="Cambria Math" panose="02040503050406030204" pitchFamily="18" charset="0"/>
                                  <a:ea typeface="+mj-ea"/>
                                  <a:cs typeface="CMR1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altLang="zh-TW" i="1" kern="0">
                                      <a:latin typeface="Cambria Math" panose="02040503050406030204" pitchFamily="18" charset="0"/>
                                      <a:ea typeface="+mj-ea"/>
                                      <a:cs typeface="CMR1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kern="0">
                                      <a:latin typeface="Cambria Math" panose="02040503050406030204" pitchFamily="18" charset="0"/>
                                      <a:ea typeface="+mj-ea"/>
                                      <a:cs typeface="CMR1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altLang="zh-TW" kern="0">
                                      <a:latin typeface="Cambria Math" panose="02040503050406030204" pitchFamily="18" charset="0"/>
                                      <a:ea typeface="+mj-ea"/>
                                      <a:cs typeface="CMR10"/>
                                    </a:rPr>
                                    <m:t>𝐻</m:t>
                                  </m:r>
                                </m:sub>
                                <m:sup>
                                  <m:r>
                                    <a:rPr lang="en-US" altLang="zh-TW" kern="0">
                                      <a:latin typeface="Cambria Math" panose="02040503050406030204" pitchFamily="18" charset="0"/>
                                      <a:ea typeface="+mj-ea"/>
                                      <a:cs typeface="CMR10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r>
                                <a:rPr lang="en-US" altLang="zh-TW" kern="0">
                                  <a:latin typeface="Cambria Math" panose="02040503050406030204" pitchFamily="18" charset="0"/>
                                  <a:ea typeface="+mj-ea"/>
                                  <a:cs typeface="CMR1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altLang="zh-TW" kern="0">
                          <a:latin typeface="Cambria Math" panose="02040503050406030204" pitchFamily="18" charset="0"/>
                          <a:ea typeface="+mj-ea"/>
                          <a:cs typeface="CMR10"/>
                        </a:rPr>
                        <m:t>+</m:t>
                      </m:r>
                      <m:sSub>
                        <m:sSubPr>
                          <m:ctrlPr>
                            <a:rPr lang="en-US" altLang="zh-TW" i="1" kern="0"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</m:ctrlPr>
                        </m:sSubPr>
                        <m:e>
                          <m:r>
                            <a:rPr lang="en-US" altLang="zh-TW" kern="0"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𝜎</m:t>
                          </m:r>
                        </m:e>
                        <m:sub>
                          <m:r>
                            <a:rPr lang="en-US" altLang="zh-TW" kern="0"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𝐻</m:t>
                          </m:r>
                        </m:sub>
                      </m:sSub>
                      <m:r>
                        <a:rPr lang="en-US" altLang="zh-TW" kern="0">
                          <a:latin typeface="Cambria Math" panose="02040503050406030204" pitchFamily="18" charset="0"/>
                          <a:ea typeface="+mj-ea"/>
                          <a:cs typeface="CMR10"/>
                        </a:rPr>
                        <m:t>𝑑</m:t>
                      </m:r>
                      <m:sSubSup>
                        <m:sSubSupPr>
                          <m:ctrlPr>
                            <a:rPr lang="en-US" altLang="zh-TW" i="1" kern="0"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</m:ctrlPr>
                        </m:sSubSupPr>
                        <m:e>
                          <m:r>
                            <a:rPr lang="en-US" altLang="zh-TW" kern="0"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𝐵</m:t>
                          </m:r>
                        </m:e>
                        <m:sub>
                          <m:r>
                            <a:rPr lang="en-US" altLang="zh-TW" kern="0"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𝑡</m:t>
                          </m:r>
                        </m:sub>
                        <m:sup>
                          <m:r>
                            <a:rPr lang="en-US" altLang="zh-TW" kern="0"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zh-TW" altLang="en-US" kern="0" dirty="0">
                  <a:latin typeface="+mj-ea"/>
                  <a:ea typeface="+mj-ea"/>
                  <a:cs typeface="CMR10"/>
                </a:endParaRPr>
              </a:p>
            </p:txBody>
          </p:sp>
        </mc:Choice>
        <mc:Fallback xmlns="">
          <p:sp>
            <p:nvSpPr>
              <p:cNvPr id="9" name="文字方塊 8">
                <a:extLst>
                  <a:ext uri="{FF2B5EF4-FFF2-40B4-BE49-F238E27FC236}">
                    <a16:creationId xmlns:a16="http://schemas.microsoft.com/office/drawing/2014/main" id="{CD9D3B8F-A067-4437-8C01-CE56AFD2F6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5124" y="4680838"/>
                <a:ext cx="3545971" cy="73462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矩形 9">
                <a:extLst>
                  <a:ext uri="{FF2B5EF4-FFF2-40B4-BE49-F238E27FC236}">
                    <a16:creationId xmlns:a16="http://schemas.microsoft.com/office/drawing/2014/main" id="{52B75DD2-DBDD-4002-8D59-F471F19621BE}"/>
                  </a:ext>
                </a:extLst>
              </p:cNvPr>
              <p:cNvSpPr/>
              <p:nvPr/>
            </p:nvSpPr>
            <p:spPr>
              <a:xfrm>
                <a:off x="4884852" y="4724382"/>
                <a:ext cx="2661889" cy="9550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zh-TW" altLang="zh-TW" sz="1400" i="1" kern="0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</m:ctrlPr>
                      </m:sSubPr>
                      <m:e>
                        <m:r>
                          <a:rPr lang="en-US" altLang="zh-TW" sz="1400" ker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𝑟</m:t>
                        </m:r>
                      </m:e>
                      <m:sub>
                        <m:r>
                          <a:rPr lang="en-US" altLang="zh-TW" sz="1400" ker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𝑡</m:t>
                        </m:r>
                      </m:sub>
                    </m:sSub>
                    <m:r>
                      <a:rPr lang="zh-TW" altLang="en-US" sz="1400" i="1" kern="0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+mj-ea"/>
                        <a:cs typeface="CMR10"/>
                      </a:rPr>
                      <m:t>：</m:t>
                    </m:r>
                  </m:oMath>
                </a14:m>
                <a:r>
                  <a:rPr lang="zh-TW" altLang="zh-TW" sz="1400" kern="0" dirty="0">
                    <a:solidFill>
                      <a:schemeClr val="bg2">
                        <a:lumMod val="50000"/>
                      </a:schemeClr>
                    </a:solidFill>
                    <a:latin typeface="+mj-ea"/>
                    <a:ea typeface="+mj-ea"/>
                    <a:cs typeface="CMR10"/>
                  </a:rPr>
                  <a:t>時間點 </a:t>
                </a:r>
                <a:r>
                  <a:rPr lang="en-US" altLang="zh-TW" sz="1400" kern="0" dirty="0">
                    <a:solidFill>
                      <a:schemeClr val="bg2">
                        <a:lumMod val="50000"/>
                      </a:schemeClr>
                    </a:solidFill>
                    <a:latin typeface="+mj-ea"/>
                    <a:ea typeface="+mj-ea"/>
                    <a:cs typeface="CMR10"/>
                  </a:rPr>
                  <a:t>t </a:t>
                </a:r>
                <a:r>
                  <a:rPr lang="zh-TW" altLang="zh-TW" sz="1400" kern="0" dirty="0">
                    <a:solidFill>
                      <a:schemeClr val="bg2">
                        <a:lumMod val="50000"/>
                      </a:schemeClr>
                    </a:solidFill>
                    <a:latin typeface="+mj-ea"/>
                    <a:ea typeface="+mj-ea"/>
                    <a:cs typeface="CMR10"/>
                  </a:rPr>
                  <a:t>的現行短期利率</a:t>
                </a:r>
                <a:endParaRPr lang="en-US" altLang="zh-TW" sz="1400" kern="0" dirty="0">
                  <a:solidFill>
                    <a:schemeClr val="bg2">
                      <a:lumMod val="50000"/>
                    </a:schemeClr>
                  </a:solidFill>
                  <a:latin typeface="+mj-ea"/>
                  <a:ea typeface="+mj-ea"/>
                  <a:cs typeface="CMR1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sz="1400" kern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+mj-ea"/>
                        <a:cs typeface="CMR10"/>
                      </a:rPr>
                      <m:t>δ</m:t>
                    </m:r>
                  </m:oMath>
                </a14:m>
                <a:r>
                  <a:rPr lang="zh-TW" altLang="en-US" sz="1400" kern="0" dirty="0">
                    <a:solidFill>
                      <a:schemeClr val="bg2">
                        <a:lumMod val="50000"/>
                      </a:schemeClr>
                    </a:solidFill>
                    <a:latin typeface="+mj-ea"/>
                    <a:ea typeface="+mj-ea"/>
                    <a:cs typeface="CMR10"/>
                  </a:rPr>
                  <a:t>：</a:t>
                </a:r>
                <a:r>
                  <a:rPr lang="zh-TW" altLang="zh-TW" sz="1400" kern="0" dirty="0">
                    <a:solidFill>
                      <a:schemeClr val="bg2">
                        <a:lumMod val="50000"/>
                      </a:schemeClr>
                    </a:solidFill>
                    <a:latin typeface="+mj-ea"/>
                    <a:ea typeface="+mj-ea"/>
                    <a:cs typeface="CMR10"/>
                  </a:rPr>
                  <a:t>表示</a:t>
                </a:r>
                <a:r>
                  <a:rPr lang="zh-TW" altLang="en-US" sz="1400" kern="0" dirty="0">
                    <a:solidFill>
                      <a:schemeClr val="bg2">
                        <a:lumMod val="50000"/>
                      </a:schemeClr>
                    </a:solidFill>
                    <a:latin typeface="+mj-ea"/>
                    <a:ea typeface="+mj-ea"/>
                    <a:cs typeface="CMR10"/>
                  </a:rPr>
                  <a:t>房租率</a:t>
                </a:r>
                <a:endParaRPr lang="en-US" altLang="zh-TW" sz="1400" kern="0" dirty="0">
                  <a:solidFill>
                    <a:schemeClr val="bg2">
                      <a:lumMod val="50000"/>
                    </a:schemeClr>
                  </a:solidFill>
                  <a:latin typeface="+mj-ea"/>
                  <a:ea typeface="+mj-ea"/>
                  <a:cs typeface="CMR1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zh-TW" altLang="zh-TW" sz="1400" i="1" ker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</m:ctrlPr>
                      </m:sSubPr>
                      <m:e>
                        <m:r>
                          <a:rPr lang="en-US" altLang="zh-TW" sz="1400" ker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𝜎</m:t>
                        </m:r>
                      </m:e>
                      <m:sub>
                        <m:r>
                          <a:rPr lang="en-US" altLang="zh-TW" sz="1400" ker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𝐻</m:t>
                        </m:r>
                      </m:sub>
                    </m:sSub>
                  </m:oMath>
                </a14:m>
                <a:r>
                  <a:rPr lang="zh-TW" altLang="en-US" sz="1400" kern="0" dirty="0">
                    <a:solidFill>
                      <a:schemeClr val="bg2">
                        <a:lumMod val="50000"/>
                      </a:schemeClr>
                    </a:solidFill>
                    <a:latin typeface="+mj-ea"/>
                    <a:ea typeface="+mj-ea"/>
                    <a:cs typeface="CMR10"/>
                  </a:rPr>
                  <a:t>：</a:t>
                </a:r>
                <a:r>
                  <a:rPr lang="zh-TW" altLang="zh-TW" sz="1400" kern="0" dirty="0">
                    <a:solidFill>
                      <a:schemeClr val="bg2">
                        <a:lumMod val="50000"/>
                      </a:schemeClr>
                    </a:solidFill>
                    <a:latin typeface="+mj-ea"/>
                    <a:ea typeface="+mj-ea"/>
                    <a:cs typeface="CMR10"/>
                  </a:rPr>
                  <a:t>表示波動率</a:t>
                </a:r>
                <a:endParaRPr lang="en-US" altLang="zh-TW" sz="1400" kern="0" dirty="0">
                  <a:solidFill>
                    <a:schemeClr val="bg2">
                      <a:lumMod val="50000"/>
                    </a:schemeClr>
                  </a:solidFill>
                  <a:latin typeface="+mj-ea"/>
                  <a:ea typeface="+mj-ea"/>
                  <a:cs typeface="CMR1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sz="1400" kern="0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+mj-ea"/>
                        <a:cs typeface="CMR10"/>
                      </a:rPr>
                      <m:t>d</m:t>
                    </m:r>
                    <m:sSubSup>
                      <m:sSubSupPr>
                        <m:ctrlPr>
                          <a:rPr lang="zh-TW" altLang="zh-TW" sz="1400" i="1" ker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</m:ctrlPr>
                      </m:sSubSupPr>
                      <m:e>
                        <m:r>
                          <a:rPr lang="en-US" altLang="zh-TW" sz="1400" ker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𝐵</m:t>
                        </m:r>
                      </m:e>
                      <m:sub>
                        <m:r>
                          <a:rPr lang="en-US" altLang="zh-TW" sz="1400" ker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𝑡</m:t>
                        </m:r>
                      </m:sub>
                      <m:sup>
                        <m:r>
                          <a:rPr lang="en-US" altLang="zh-TW" sz="1400" ker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1</m:t>
                        </m:r>
                      </m:sup>
                    </m:sSubSup>
                  </m:oMath>
                </a14:m>
                <a:r>
                  <a:rPr lang="zh-TW" altLang="en-US" sz="1400" kern="0" dirty="0">
                    <a:solidFill>
                      <a:schemeClr val="bg2">
                        <a:lumMod val="50000"/>
                      </a:schemeClr>
                    </a:solidFill>
                    <a:latin typeface="+mj-ea"/>
                    <a:ea typeface="+mj-ea"/>
                    <a:cs typeface="CMR10"/>
                  </a:rPr>
                  <a:t>：</a:t>
                </a:r>
                <a:r>
                  <a:rPr lang="zh-TW" altLang="zh-TW" sz="1400" kern="0" dirty="0">
                    <a:solidFill>
                      <a:schemeClr val="bg2">
                        <a:lumMod val="50000"/>
                      </a:schemeClr>
                    </a:solidFill>
                    <a:latin typeface="+mj-ea"/>
                    <a:ea typeface="+mj-ea"/>
                    <a:cs typeface="CMR10"/>
                  </a:rPr>
                  <a:t>表示標準布朗運動</a:t>
                </a:r>
                <a:endParaRPr lang="en-US" altLang="zh-TW" sz="1400" kern="0" dirty="0">
                  <a:solidFill>
                    <a:schemeClr val="bg2">
                      <a:lumMod val="50000"/>
                    </a:schemeClr>
                  </a:solidFill>
                  <a:latin typeface="+mj-ea"/>
                  <a:ea typeface="+mj-ea"/>
                  <a:cs typeface="CMR10"/>
                </a:endParaRPr>
              </a:p>
            </p:txBody>
          </p:sp>
        </mc:Choice>
        <mc:Fallback xmlns="">
          <p:sp>
            <p:nvSpPr>
              <p:cNvPr id="10" name="矩形 9">
                <a:extLst>
                  <a:ext uri="{FF2B5EF4-FFF2-40B4-BE49-F238E27FC236}">
                    <a16:creationId xmlns:a16="http://schemas.microsoft.com/office/drawing/2014/main" id="{52B75DD2-DBDD-4002-8D59-F471F19621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4852" y="4724382"/>
                <a:ext cx="2661889" cy="955070"/>
              </a:xfrm>
              <a:prstGeom prst="rect">
                <a:avLst/>
              </a:prstGeom>
              <a:blipFill>
                <a:blip r:embed="rId5"/>
                <a:stretch>
                  <a:fillRect t="-1911" b="-509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矩形 10">
                <a:extLst>
                  <a:ext uri="{FF2B5EF4-FFF2-40B4-BE49-F238E27FC236}">
                    <a16:creationId xmlns:a16="http://schemas.microsoft.com/office/drawing/2014/main" id="{EFA21152-FCC0-4B25-9927-F1FB0D2CDD6A}"/>
                  </a:ext>
                </a:extLst>
              </p:cNvPr>
              <p:cNvSpPr/>
              <p:nvPr/>
            </p:nvSpPr>
            <p:spPr>
              <a:xfrm>
                <a:off x="1185124" y="3895984"/>
                <a:ext cx="7736808" cy="6155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TW" altLang="zh-TW" u="sng" kern="0" dirty="0">
                    <a:latin typeface="+mj-ea"/>
                  </a:rPr>
                  <a:t>房價模型</a:t>
                </a:r>
                <a:r>
                  <a:rPr lang="zh-TW" altLang="en-US" kern="0" dirty="0">
                    <a:latin typeface="+mj-ea"/>
                  </a:rPr>
                  <a:t>　</a:t>
                </a:r>
                <a:r>
                  <a:rPr lang="zh-TW" altLang="en-US" sz="1600" kern="0" dirty="0">
                    <a:latin typeface="+mj-ea"/>
                    <a:ea typeface="+mj-ea"/>
                  </a:rPr>
                  <a:t>採用</a:t>
                </a:r>
                <a:r>
                  <a:rPr lang="en-US" altLang="zh-TW" sz="1600" kern="0" dirty="0">
                    <a:latin typeface="+mj-ea"/>
                    <a:ea typeface="+mj-ea"/>
                  </a:rPr>
                  <a:t>Cunningham</a:t>
                </a:r>
                <a:r>
                  <a:rPr lang="zh-TW" altLang="zh-TW" sz="1600" kern="0" dirty="0">
                    <a:latin typeface="+mj-ea"/>
                    <a:ea typeface="+mj-ea"/>
                  </a:rPr>
                  <a:t>和</a:t>
                </a:r>
                <a:r>
                  <a:rPr lang="en-US" altLang="zh-TW" sz="1600" kern="0" dirty="0" err="1">
                    <a:latin typeface="+mj-ea"/>
                    <a:ea typeface="+mj-ea"/>
                  </a:rPr>
                  <a:t>Hendershott</a:t>
                </a:r>
                <a:r>
                  <a:rPr lang="zh-TW" altLang="zh-TW" sz="1600" kern="0" dirty="0">
                    <a:latin typeface="+mj-ea"/>
                    <a:ea typeface="+mj-ea"/>
                  </a:rPr>
                  <a:t>（</a:t>
                </a:r>
                <a:r>
                  <a:rPr lang="en-US" altLang="zh-TW" sz="1600" kern="0" dirty="0">
                    <a:latin typeface="+mj-ea"/>
                    <a:ea typeface="+mj-ea"/>
                  </a:rPr>
                  <a:t>1984</a:t>
                </a:r>
                <a:r>
                  <a:rPr lang="zh-TW" altLang="zh-TW" sz="1600" kern="0" dirty="0">
                    <a:latin typeface="+mj-ea"/>
                    <a:ea typeface="+mj-ea"/>
                  </a:rPr>
                  <a:t>）</a:t>
                </a:r>
                <a:r>
                  <a:rPr lang="zh-TW" altLang="en-US" sz="1600" kern="0" dirty="0">
                    <a:latin typeface="+mj-ea"/>
                    <a:ea typeface="+mj-ea"/>
                  </a:rPr>
                  <a:t>中</a:t>
                </a:r>
                <a:r>
                  <a:rPr lang="zh-TW" altLang="zh-TW" sz="1600" kern="0" dirty="0">
                    <a:latin typeface="+mj-ea"/>
                    <a:ea typeface="+mj-ea"/>
                  </a:rPr>
                  <a:t>的</a:t>
                </a:r>
                <a:r>
                  <a:rPr lang="zh-TW" altLang="en-US" sz="1600" kern="0" dirty="0">
                    <a:latin typeface="+mj-ea"/>
                    <a:ea typeface="+mj-ea"/>
                  </a:rPr>
                  <a:t>房價模型</a:t>
                </a:r>
                <a:endParaRPr lang="en-US" altLang="zh-TW" sz="1600" kern="0" dirty="0">
                  <a:latin typeface="+mj-ea"/>
                  <a:ea typeface="+mj-ea"/>
                </a:endParaRPr>
              </a:p>
              <a:p>
                <a:r>
                  <a:rPr lang="en-US" altLang="zh-TW" sz="1600" kern="0" dirty="0">
                    <a:latin typeface="+mj-ea"/>
                    <a:ea typeface="+mj-ea"/>
                  </a:rPr>
                  <a:t>	</a:t>
                </a:r>
                <a:r>
                  <a:rPr lang="zh-TW" altLang="en-US" sz="1600" kern="0" dirty="0">
                    <a:latin typeface="+mj-ea"/>
                    <a:ea typeface="+mj-ea"/>
                  </a:rPr>
                  <a:t>　 </a:t>
                </a:r>
                <a:r>
                  <a:rPr lang="zh-TW" altLang="zh-TW" sz="1600" kern="0" dirty="0">
                    <a:latin typeface="+mj-ea"/>
                    <a:ea typeface="+mj-ea"/>
                  </a:rPr>
                  <a:t>假設時間點</a:t>
                </a:r>
                <a:r>
                  <a:rPr lang="zh-TW" altLang="en-US" sz="1600" kern="0" dirty="0">
                    <a:latin typeface="+mj-ea"/>
                    <a:ea typeface="+mj-ea"/>
                  </a:rPr>
                  <a:t> </a:t>
                </a:r>
                <a:r>
                  <a:rPr lang="en-US" altLang="zh-TW" sz="1600" kern="0" dirty="0">
                    <a:latin typeface="+mj-ea"/>
                    <a:ea typeface="+mj-ea"/>
                  </a:rPr>
                  <a:t>t</a:t>
                </a:r>
                <a:r>
                  <a:rPr lang="zh-TW" altLang="en-US" sz="1600" kern="0" dirty="0">
                    <a:latin typeface="+mj-ea"/>
                    <a:ea typeface="+mj-ea"/>
                  </a:rPr>
                  <a:t> </a:t>
                </a:r>
                <a:r>
                  <a:rPr lang="zh-TW" altLang="zh-TW" sz="1600" kern="0" dirty="0">
                    <a:latin typeface="+mj-ea"/>
                    <a:ea typeface="+mj-ea"/>
                  </a:rPr>
                  <a:t>時的</a:t>
                </a:r>
                <a:r>
                  <a:rPr lang="zh-TW" altLang="en-US" sz="1600" kern="0" dirty="0">
                    <a:latin typeface="+mj-ea"/>
                    <a:ea typeface="+mj-ea"/>
                  </a:rPr>
                  <a:t>房價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TW" altLang="zh-TW" sz="1600" i="1" kern="0">
                            <a:latin typeface="Cambria Math" panose="02040503050406030204" pitchFamily="18" charset="0"/>
                            <a:ea typeface="+mj-ea"/>
                          </a:rPr>
                        </m:ctrlPr>
                      </m:sSubPr>
                      <m:e>
                        <m:r>
                          <a:rPr lang="en-US" altLang="zh-TW" sz="1600" kern="0">
                            <a:latin typeface="Cambria Math" panose="02040503050406030204" pitchFamily="18" charset="0"/>
                            <a:ea typeface="+mj-ea"/>
                          </a:rPr>
                          <m:t>𝐻</m:t>
                        </m:r>
                      </m:e>
                      <m:sub>
                        <m:r>
                          <a:rPr lang="en-US" altLang="zh-TW" sz="1600" kern="0">
                            <a:latin typeface="Cambria Math" panose="02040503050406030204" pitchFamily="18" charset="0"/>
                            <a:ea typeface="+mj-ea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zh-TW" altLang="zh-TW" sz="1600" kern="0" dirty="0">
                    <a:latin typeface="+mj-ea"/>
                    <a:ea typeface="+mj-ea"/>
                  </a:rPr>
                  <a:t>遵循幾何布朗運動</a:t>
                </a:r>
                <a:endParaRPr lang="zh-TW" altLang="en-US" sz="1600" kern="0" dirty="0">
                  <a:latin typeface="+mj-ea"/>
                  <a:ea typeface="+mj-ea"/>
                </a:endParaRPr>
              </a:p>
            </p:txBody>
          </p:sp>
        </mc:Choice>
        <mc:Fallback xmlns="">
          <p:sp>
            <p:nvSpPr>
              <p:cNvPr id="11" name="矩形 10">
                <a:extLst>
                  <a:ext uri="{FF2B5EF4-FFF2-40B4-BE49-F238E27FC236}">
                    <a16:creationId xmlns:a16="http://schemas.microsoft.com/office/drawing/2014/main" id="{EFA21152-FCC0-4B25-9927-F1FB0D2CDD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5124" y="3895984"/>
                <a:ext cx="7736808" cy="615553"/>
              </a:xfrm>
              <a:prstGeom prst="rect">
                <a:avLst/>
              </a:prstGeom>
              <a:blipFill>
                <a:blip r:embed="rId6"/>
                <a:stretch>
                  <a:fillRect l="-630" t="-4950" b="-1089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id="{6A7F5CA5-D915-4801-BAEC-6430F855AB9E}"/>
                  </a:ext>
                </a:extLst>
              </p:cNvPr>
              <p:cNvSpPr/>
              <p:nvPr/>
            </p:nvSpPr>
            <p:spPr>
              <a:xfrm>
                <a:off x="1185124" y="6093338"/>
                <a:ext cx="7635475" cy="3711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kern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MR10"/>
                      </a:rPr>
                      <m:t>d</m:t>
                    </m:r>
                    <m:sSubSup>
                      <m:sSubSupPr>
                        <m:ctrlPr>
                          <a:rPr lang="zh-TW" altLang="zh-TW" i="1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MR10"/>
                          </a:rPr>
                        </m:ctrlPr>
                      </m:sSubSupPr>
                      <m:e>
                        <m:r>
                          <a:rPr lang="en-US" altLang="zh-TW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MR10"/>
                          </a:rPr>
                          <m:t>𝐵</m:t>
                        </m:r>
                      </m:e>
                      <m:sub>
                        <m:r>
                          <a:rPr lang="en-US" altLang="zh-TW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MR10"/>
                          </a:rPr>
                          <m:t>𝑡</m:t>
                        </m:r>
                      </m:sub>
                      <m:sup>
                        <m:r>
                          <a:rPr lang="en-US" altLang="zh-TW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MR10"/>
                          </a:rPr>
                          <m:t>1</m:t>
                        </m:r>
                      </m:sup>
                    </m:sSubSup>
                  </m:oMath>
                </a14:m>
                <a:r>
                  <a:rPr lang="zh-TW" altLang="zh-TW" kern="0" dirty="0">
                    <a:solidFill>
                      <a:srgbClr val="FF0000"/>
                    </a:solidFill>
                    <a:latin typeface="+mj-ea"/>
                    <a:cs typeface="CMR10"/>
                  </a:rPr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ker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MR10"/>
                      </a:rPr>
                      <m:t>d</m:t>
                    </m:r>
                    <m:sSubSup>
                      <m:sSubSupPr>
                        <m:ctrlPr>
                          <a:rPr lang="zh-TW" altLang="zh-TW" i="1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MR10"/>
                          </a:rPr>
                        </m:ctrlPr>
                      </m:sSubSupPr>
                      <m:e>
                        <m:r>
                          <a:rPr lang="en-US" altLang="zh-TW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MR10"/>
                          </a:rPr>
                          <m:t>𝐵</m:t>
                        </m:r>
                      </m:e>
                      <m:sub>
                        <m:r>
                          <a:rPr lang="en-US" altLang="zh-TW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MR10"/>
                          </a:rPr>
                          <m:t>𝑡</m:t>
                        </m:r>
                      </m:sub>
                      <m:sup>
                        <m:r>
                          <a:rPr lang="en-US" altLang="zh-TW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MR1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zh-TW" altLang="zh-TW" kern="0" dirty="0">
                    <a:solidFill>
                      <a:srgbClr val="FF0000"/>
                    </a:solidFill>
                    <a:latin typeface="+mj-ea"/>
                    <a:cs typeface="CMR10"/>
                  </a:rPr>
                  <a:t>之間的相關</a:t>
                </a:r>
                <a:r>
                  <a:rPr lang="zh-TW" altLang="en-US" kern="0" dirty="0">
                    <a:solidFill>
                      <a:srgbClr val="FF0000"/>
                    </a:solidFill>
                    <a:latin typeface="+mj-ea"/>
                    <a:cs typeface="CMR10"/>
                  </a:rPr>
                  <a:t>係數</a:t>
                </a:r>
                <a:r>
                  <a:rPr lang="zh-TW" altLang="zh-TW" kern="0" dirty="0">
                    <a:solidFill>
                      <a:srgbClr val="FF0000"/>
                    </a:solidFill>
                    <a:latin typeface="+mj-ea"/>
                    <a:cs typeface="CMR10"/>
                  </a:rPr>
                  <a:t>為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ker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MR10"/>
                      </a:rPr>
                      <m:t>ρ</m:t>
                    </m:r>
                  </m:oMath>
                </a14:m>
                <a:r>
                  <a:rPr lang="zh-TW" altLang="zh-TW" kern="0" dirty="0">
                    <a:solidFill>
                      <a:srgbClr val="FF0000"/>
                    </a:solidFill>
                    <a:latin typeface="+mj-ea"/>
                    <a:cs typeface="CMR10"/>
                  </a:rPr>
                  <a:t>，以控制短期利率和房地產價格的共同變動。</a:t>
                </a:r>
                <a:endParaRPr lang="zh-TW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id="{6A7F5CA5-D915-4801-BAEC-6430F855AB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5124" y="6093338"/>
                <a:ext cx="7635475" cy="371127"/>
              </a:xfrm>
              <a:prstGeom prst="rect">
                <a:avLst/>
              </a:prstGeom>
              <a:blipFill>
                <a:blip r:embed="rId7"/>
                <a:stretch>
                  <a:fillRect t="-8333" r="-3591" b="-2833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9272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FD0AAE37-BDD6-475D-856E-03F0EC02864C}"/>
              </a:ext>
            </a:extLst>
          </p:cNvPr>
          <p:cNvSpPr/>
          <p:nvPr/>
        </p:nvSpPr>
        <p:spPr>
          <a:xfrm>
            <a:off x="1246429" y="1910020"/>
            <a:ext cx="96991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kern="0" dirty="0">
                <a:latin typeface="+mj-ea"/>
                <a:ea typeface="+mj-ea"/>
              </a:rPr>
              <a:t>房價需考慮上漲、下跌，利率需考慮上漲、持平、下跌。</a:t>
            </a:r>
            <a:endParaRPr lang="en-US" altLang="zh-TW" kern="0" dirty="0">
              <a:latin typeface="+mj-ea"/>
              <a:ea typeface="+mj-ea"/>
            </a:endParaRPr>
          </a:p>
          <a:p>
            <a:r>
              <a:rPr lang="zh-TW" altLang="en-US" kern="0" dirty="0">
                <a:latin typeface="+mj-ea"/>
                <a:ea typeface="+mj-ea"/>
              </a:rPr>
              <a:t>因兩者存在</a:t>
            </a:r>
            <a:r>
              <a:rPr lang="zh-TW" altLang="zh-TW" kern="0" dirty="0">
                <a:latin typeface="+mj-ea"/>
                <a:ea typeface="+mj-ea"/>
              </a:rPr>
              <a:t>相關</a:t>
            </a:r>
            <a:r>
              <a:rPr lang="zh-TW" altLang="en-US" kern="0" dirty="0">
                <a:latin typeface="+mj-ea"/>
                <a:ea typeface="+mj-ea"/>
              </a:rPr>
              <a:t>性</a:t>
            </a:r>
            <a:r>
              <a:rPr lang="zh-TW" altLang="zh-TW" kern="0" dirty="0">
                <a:latin typeface="+mj-ea"/>
                <a:ea typeface="+mj-ea"/>
              </a:rPr>
              <a:t>，</a:t>
            </a:r>
            <a:r>
              <a:rPr lang="zh-TW" altLang="zh-TW" dirty="0"/>
              <a:t>如果我們直接模擬，在</a:t>
            </a:r>
            <a:r>
              <a:rPr lang="en-US" altLang="zh-TW" dirty="0"/>
              <a:t>backward induction</a:t>
            </a:r>
            <a:r>
              <a:rPr lang="zh-TW" altLang="zh-TW" dirty="0"/>
              <a:t>過程</a:t>
            </a:r>
            <a:r>
              <a:rPr lang="zh-TW" altLang="en-US" dirty="0"/>
              <a:t>中，就須</a:t>
            </a:r>
            <a:r>
              <a:rPr lang="zh-TW" altLang="zh-TW" dirty="0"/>
              <a:t>計算</a:t>
            </a:r>
            <a:r>
              <a:rPr lang="zh-TW" altLang="en-US" dirty="0"/>
              <a:t>兩者漲跌</a:t>
            </a:r>
            <a:r>
              <a:rPr lang="zh-TW" altLang="zh-TW" dirty="0"/>
              <a:t>的聯立機率</a:t>
            </a:r>
            <a:r>
              <a:rPr lang="zh-TW" altLang="en-US" dirty="0"/>
              <a:t>，這樣</a:t>
            </a:r>
            <a:r>
              <a:rPr lang="zh-TW" altLang="zh-TW" dirty="0"/>
              <a:t>會使得模型過度複雜</a:t>
            </a:r>
            <a:r>
              <a:rPr lang="zh-TW" altLang="en-US" dirty="0"/>
              <a:t>，</a:t>
            </a:r>
            <a:r>
              <a:rPr lang="zh-TW" altLang="zh-TW" dirty="0"/>
              <a:t>因此本篇論文先將房價利率正交化建構樹再計算。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322AB941-E747-43B3-8CC1-9E8030FF90B8}"/>
              </a:ext>
            </a:extLst>
          </p:cNvPr>
          <p:cNvSpPr/>
          <p:nvPr/>
        </p:nvSpPr>
        <p:spPr>
          <a:xfrm>
            <a:off x="918448" y="1058781"/>
            <a:ext cx="12362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000" b="1" kern="0" dirty="0">
                <a:latin typeface="+mj-ea"/>
                <a:ea typeface="+mj-ea"/>
              </a:rPr>
              <a:t>2. </a:t>
            </a:r>
            <a:r>
              <a:rPr lang="zh-TW" altLang="zh-TW" sz="2000" b="1" kern="0" dirty="0">
                <a:latin typeface="+mj-ea"/>
                <a:ea typeface="+mj-ea"/>
              </a:rPr>
              <a:t>正交化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3DFF3636-6060-45CC-AC06-76B2D0116C34}"/>
                  </a:ext>
                </a:extLst>
              </p:cNvPr>
              <p:cNvSpPr/>
              <p:nvPr/>
            </p:nvSpPr>
            <p:spPr>
              <a:xfrm>
                <a:off x="1246429" y="4708325"/>
                <a:ext cx="8645220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TW" altLang="zh-TW" kern="0" dirty="0">
                    <a:latin typeface="+mj-ea"/>
                    <a:ea typeface="+mj-ea"/>
                    <a:cs typeface="CMR10"/>
                  </a:rPr>
                  <a:t>將兩個相關過程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TW" altLang="zh-TW" i="1" kern="0"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</m:ctrlPr>
                      </m:sSubPr>
                      <m:e>
                        <m:r>
                          <a:rPr lang="en-US" altLang="zh-TW" kern="0"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𝑟</m:t>
                        </m:r>
                      </m:e>
                      <m:sub>
                        <m:r>
                          <a:rPr lang="en-US" altLang="zh-TW" kern="0"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zh-TW" altLang="zh-TW" kern="0" dirty="0">
                    <a:latin typeface="+mj-ea"/>
                    <a:ea typeface="+mj-ea"/>
                    <a:cs typeface="CMR10"/>
                  </a:rPr>
                  <a:t>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TW" altLang="zh-TW" i="1" kern="0"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</m:ctrlPr>
                      </m:sSubPr>
                      <m:e>
                        <m:r>
                          <a:rPr lang="en-US" altLang="zh-TW" kern="0"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𝐻</m:t>
                        </m:r>
                      </m:e>
                      <m:sub>
                        <m:r>
                          <a:rPr lang="en-US" altLang="zh-TW" kern="0"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zh-TW" altLang="zh-TW" kern="0" dirty="0">
                    <a:latin typeface="+mj-ea"/>
                    <a:ea typeface="+mj-ea"/>
                    <a:cs typeface="CMR10"/>
                  </a:rPr>
                  <a:t>轉化為兩個不相關過程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kern="0">
                        <a:latin typeface="Cambria Math" panose="02040503050406030204" pitchFamily="18" charset="0"/>
                        <a:ea typeface="+mj-ea"/>
                        <a:cs typeface="CMR10"/>
                      </a:rPr>
                      <m:t>X</m:t>
                    </m:r>
                    <m:r>
                      <a:rPr lang="en-US" altLang="zh-TW" kern="0">
                        <a:latin typeface="Cambria Math" panose="02040503050406030204" pitchFamily="18" charset="0"/>
                        <a:ea typeface="+mj-ea"/>
                        <a:cs typeface="CMR10"/>
                      </a:rPr>
                      <m:t>(</m:t>
                    </m:r>
                    <m:r>
                      <m:rPr>
                        <m:sty m:val="p"/>
                      </m:rPr>
                      <a:rPr lang="en-US" altLang="zh-TW" kern="0">
                        <a:latin typeface="Cambria Math" panose="02040503050406030204" pitchFamily="18" charset="0"/>
                        <a:ea typeface="+mj-ea"/>
                        <a:cs typeface="CMR10"/>
                      </a:rPr>
                      <m:t>t</m:t>
                    </m:r>
                    <m:r>
                      <a:rPr lang="en-US" altLang="zh-TW" kern="0">
                        <a:latin typeface="Cambria Math" panose="02040503050406030204" pitchFamily="18" charset="0"/>
                        <a:ea typeface="+mj-ea"/>
                        <a:cs typeface="CMR10"/>
                      </a:rPr>
                      <m:t>)</m:t>
                    </m:r>
                  </m:oMath>
                </a14:m>
                <a:r>
                  <a:rPr lang="zh-TW" altLang="zh-TW" kern="0" dirty="0">
                    <a:latin typeface="+mj-ea"/>
                    <a:ea typeface="+mj-ea"/>
                    <a:cs typeface="CMR10"/>
                  </a:rPr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kern="0">
                        <a:latin typeface="Cambria Math" panose="02040503050406030204" pitchFamily="18" charset="0"/>
                        <a:ea typeface="+mj-ea"/>
                        <a:cs typeface="CMR10"/>
                      </a:rPr>
                      <m:t>Y</m:t>
                    </m:r>
                    <m:r>
                      <a:rPr lang="en-US" altLang="zh-TW" kern="0">
                        <a:latin typeface="Cambria Math" panose="02040503050406030204" pitchFamily="18" charset="0"/>
                        <a:ea typeface="+mj-ea"/>
                        <a:cs typeface="CMR10"/>
                      </a:rPr>
                      <m:t>(</m:t>
                    </m:r>
                    <m:r>
                      <m:rPr>
                        <m:sty m:val="p"/>
                      </m:rPr>
                      <a:rPr lang="en-US" altLang="zh-TW" kern="0">
                        <a:latin typeface="Cambria Math" panose="02040503050406030204" pitchFamily="18" charset="0"/>
                        <a:ea typeface="+mj-ea"/>
                        <a:cs typeface="CMR10"/>
                      </a:rPr>
                      <m:t>t</m:t>
                    </m:r>
                    <m:r>
                      <a:rPr lang="en-US" altLang="zh-TW" kern="0">
                        <a:latin typeface="Cambria Math" panose="02040503050406030204" pitchFamily="18" charset="0"/>
                        <a:ea typeface="+mj-ea"/>
                        <a:cs typeface="CMR10"/>
                      </a:rPr>
                      <m:t>)</m:t>
                    </m:r>
                  </m:oMath>
                </a14:m>
                <a:endParaRPr lang="en-US" altLang="zh-TW" kern="0" dirty="0">
                  <a:latin typeface="+mj-ea"/>
                  <a:ea typeface="+mj-ea"/>
                  <a:cs typeface="CMR10"/>
                </a:endParaRPr>
              </a:p>
              <a:p>
                <a:r>
                  <a:rPr lang="zh-TW" altLang="en-US" kern="0" dirty="0">
                    <a:latin typeface="+mj-ea"/>
                    <a:ea typeface="+mj-ea"/>
                    <a:cs typeface="CMR10"/>
                  </a:rPr>
                  <a:t>接著</a:t>
                </a:r>
                <a:r>
                  <a:rPr lang="zh-TW" altLang="zh-TW" kern="0" dirty="0">
                    <a:latin typeface="+mj-ea"/>
                    <a:ea typeface="+mj-ea"/>
                    <a:cs typeface="CMR10"/>
                  </a:rPr>
                  <a:t>構建一棵樹來類比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TW" altLang="zh-TW" i="1" kern="0"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</m:ctrlPr>
                      </m:sSubPr>
                      <m:e>
                        <m:r>
                          <a:rPr lang="en-US" altLang="zh-TW" kern="0"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𝑋</m:t>
                        </m:r>
                      </m:e>
                      <m:sub>
                        <m:r>
                          <a:rPr lang="en-US" altLang="zh-TW" kern="0"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zh-TW" altLang="zh-TW" kern="0" dirty="0">
                    <a:latin typeface="+mj-ea"/>
                    <a:ea typeface="+mj-ea"/>
                    <a:cs typeface="CMR10"/>
                  </a:rPr>
                  <a:t>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TW" altLang="zh-TW" i="1" kern="0"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</m:ctrlPr>
                      </m:sSubPr>
                      <m:e>
                        <m:r>
                          <a:rPr lang="en-US" altLang="zh-TW" kern="0"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𝑌</m:t>
                        </m:r>
                      </m:e>
                      <m:sub>
                        <m:r>
                          <a:rPr lang="en-US" altLang="zh-TW" kern="0"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zh-TW" altLang="zh-TW" kern="0" dirty="0">
                    <a:latin typeface="+mj-ea"/>
                    <a:ea typeface="+mj-ea"/>
                    <a:cs typeface="CMR10"/>
                  </a:rPr>
                  <a:t>的演變，用</a:t>
                </a:r>
                <a:r>
                  <a:rPr lang="zh-TW" altLang="en-US" kern="0" dirty="0">
                    <a:latin typeface="+mj-ea"/>
                    <a:ea typeface="+mj-ea"/>
                    <a:cs typeface="CMR10"/>
                  </a:rPr>
                  <a:t>以</a:t>
                </a:r>
                <a:r>
                  <a:rPr lang="zh-TW" altLang="zh-TW" kern="0" dirty="0">
                    <a:latin typeface="+mj-ea"/>
                    <a:ea typeface="+mj-ea"/>
                    <a:cs typeface="CMR10"/>
                  </a:rPr>
                  <a:t>推導相應的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TW" altLang="zh-TW" i="1" kern="0"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</m:ctrlPr>
                      </m:sSubPr>
                      <m:e>
                        <m:r>
                          <a:rPr lang="en-US" altLang="zh-TW" kern="0"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𝑟</m:t>
                        </m:r>
                      </m:e>
                      <m:sub>
                        <m:r>
                          <a:rPr lang="en-US" altLang="zh-TW" kern="0"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zh-TW" altLang="zh-TW" kern="0" dirty="0">
                    <a:latin typeface="+mj-ea"/>
                    <a:ea typeface="+mj-ea"/>
                    <a:cs typeface="CMR10"/>
                  </a:rPr>
                  <a:t>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TW" altLang="zh-TW" i="1" kern="0"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</m:ctrlPr>
                      </m:sSubPr>
                      <m:e>
                        <m:r>
                          <a:rPr lang="en-US" altLang="zh-TW" kern="0"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𝐻</m:t>
                        </m:r>
                      </m:e>
                      <m:sub>
                        <m:r>
                          <a:rPr lang="en-US" altLang="zh-TW" kern="0"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𝑡</m:t>
                        </m:r>
                      </m:sub>
                    </m:sSub>
                  </m:oMath>
                </a14:m>
                <a:endParaRPr lang="zh-TW" altLang="zh-TW" kern="0" dirty="0">
                  <a:latin typeface="+mj-ea"/>
                  <a:ea typeface="+mj-ea"/>
                  <a:cs typeface="CMR10"/>
                </a:endParaRPr>
              </a:p>
            </p:txBody>
          </p:sp>
        </mc:Choice>
        <mc:Fallback xmlns=""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3DFF3636-6060-45CC-AC06-76B2D0116C3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6429" y="4708325"/>
                <a:ext cx="8645220" cy="646331"/>
              </a:xfrm>
              <a:prstGeom prst="rect">
                <a:avLst/>
              </a:prstGeom>
              <a:blipFill>
                <a:blip r:embed="rId2"/>
                <a:stretch>
                  <a:fillRect l="-564" t="-4717" b="-1415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368398EC-4D06-4888-A4F6-E4CACA05953D}"/>
                  </a:ext>
                </a:extLst>
              </p:cNvPr>
              <p:cNvSpPr/>
              <p:nvPr/>
            </p:nvSpPr>
            <p:spPr>
              <a:xfrm>
                <a:off x="2074999" y="3434625"/>
                <a:ext cx="484940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TW" altLang="zh-TW" i="1" kern="0">
                              <a:latin typeface="Cambria Math" panose="02040503050406030204" pitchFamily="18" charset="0"/>
                              <a:cs typeface="CMR10"/>
                            </a:rPr>
                          </m:ctrlPr>
                        </m:sSubPr>
                        <m:e>
                          <m:r>
                            <a:rPr lang="en-US" altLang="zh-TW" kern="0">
                              <a:latin typeface="Cambria Math" panose="02040503050406030204" pitchFamily="18" charset="0"/>
                              <a:cs typeface="CMR10"/>
                            </a:rPr>
                            <m:t>𝐻</m:t>
                          </m:r>
                        </m:e>
                        <m:sub>
                          <m:r>
                            <a:rPr lang="en-US" altLang="zh-TW" kern="0">
                              <a:latin typeface="Cambria Math" panose="02040503050406030204" pitchFamily="18" charset="0"/>
                              <a:cs typeface="CMR1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US" altLang="zh-TW" kern="0" dirty="0">
                  <a:latin typeface="+mj-ea"/>
                  <a:cs typeface="CMR1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TW" altLang="zh-TW" i="1" kern="0">
                              <a:latin typeface="Cambria Math" panose="02040503050406030204" pitchFamily="18" charset="0"/>
                              <a:cs typeface="CMR10"/>
                            </a:rPr>
                          </m:ctrlPr>
                        </m:sSubPr>
                        <m:e>
                          <m:r>
                            <a:rPr lang="en-US" altLang="zh-TW" kern="0">
                              <a:latin typeface="Cambria Math" panose="02040503050406030204" pitchFamily="18" charset="0"/>
                              <a:cs typeface="CMR10"/>
                            </a:rPr>
                            <m:t>𝑟</m:t>
                          </m:r>
                        </m:e>
                        <m:sub>
                          <m:r>
                            <a:rPr lang="en-US" altLang="zh-TW" kern="0">
                              <a:latin typeface="Cambria Math" panose="02040503050406030204" pitchFamily="18" charset="0"/>
                              <a:cs typeface="CMR1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US" altLang="zh-TW" kern="0" dirty="0">
                  <a:latin typeface="+mj-ea"/>
                  <a:cs typeface="CMR10"/>
                </a:endParaRPr>
              </a:p>
            </p:txBody>
          </p:sp>
        </mc:Choice>
        <mc:Fallback xmlns="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368398EC-4D06-4888-A4F6-E4CACA05953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4999" y="3434625"/>
                <a:ext cx="484940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A3BD7215-599A-4359-9993-52A45DBB5A88}"/>
                  </a:ext>
                </a:extLst>
              </p:cNvPr>
              <p:cNvSpPr/>
              <p:nvPr/>
            </p:nvSpPr>
            <p:spPr>
              <a:xfrm>
                <a:off x="4310553" y="3447672"/>
                <a:ext cx="651140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TW" kern="0" smtClean="0">
                          <a:latin typeface="Cambria Math" panose="02040503050406030204" pitchFamily="18" charset="0"/>
                          <a:cs typeface="CMR10"/>
                        </a:rPr>
                        <m:t>X</m:t>
                      </m:r>
                      <m:d>
                        <m:dPr>
                          <m:ctrlPr>
                            <a:rPr lang="en-US" altLang="zh-TW" i="1" kern="0">
                              <a:latin typeface="Cambria Math" panose="02040503050406030204" pitchFamily="18" charset="0"/>
                              <a:cs typeface="CMR1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zh-TW" kern="0">
                              <a:latin typeface="Cambria Math" panose="02040503050406030204" pitchFamily="18" charset="0"/>
                              <a:cs typeface="CMR10"/>
                            </a:rPr>
                            <m:t>t</m:t>
                          </m:r>
                        </m:e>
                      </m:d>
                    </m:oMath>
                  </m:oMathPara>
                </a14:m>
                <a:endParaRPr lang="en-US" altLang="zh-TW" kern="0" dirty="0">
                  <a:latin typeface="Cambria Math" panose="02040503050406030204" pitchFamily="18" charset="0"/>
                  <a:cs typeface="CMR1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TW" kern="0">
                          <a:latin typeface="Cambria Math" panose="02040503050406030204" pitchFamily="18" charset="0"/>
                          <a:cs typeface="CMR10"/>
                        </a:rPr>
                        <m:t>Y</m:t>
                      </m:r>
                      <m:r>
                        <a:rPr lang="en-US" altLang="zh-TW" kern="0">
                          <a:latin typeface="Cambria Math" panose="02040503050406030204" pitchFamily="18" charset="0"/>
                          <a:cs typeface="CMR1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altLang="zh-TW" kern="0">
                          <a:latin typeface="Cambria Math" panose="02040503050406030204" pitchFamily="18" charset="0"/>
                          <a:cs typeface="CMR10"/>
                        </a:rPr>
                        <m:t>t</m:t>
                      </m:r>
                      <m:r>
                        <a:rPr lang="en-US" altLang="zh-TW" kern="0">
                          <a:latin typeface="Cambria Math" panose="02040503050406030204" pitchFamily="18" charset="0"/>
                          <a:cs typeface="CMR10"/>
                        </a:rPr>
                        <m:t>)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A3BD7215-599A-4359-9993-52A45DBB5A8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0553" y="3447672"/>
                <a:ext cx="651140" cy="646331"/>
              </a:xfrm>
              <a:prstGeom prst="rect">
                <a:avLst/>
              </a:prstGeom>
              <a:blipFill>
                <a:blip r:embed="rId4"/>
                <a:stretch>
                  <a:fillRect b="-754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箭號: 向右 6">
            <a:extLst>
              <a:ext uri="{FF2B5EF4-FFF2-40B4-BE49-F238E27FC236}">
                <a16:creationId xmlns:a16="http://schemas.microsoft.com/office/drawing/2014/main" id="{C81893A2-B45B-4C6C-9A6E-FE080B5D1D2F}"/>
              </a:ext>
            </a:extLst>
          </p:cNvPr>
          <p:cNvSpPr/>
          <p:nvPr/>
        </p:nvSpPr>
        <p:spPr>
          <a:xfrm>
            <a:off x="2639624" y="3609255"/>
            <a:ext cx="1511559" cy="3231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E9B2770C-48D0-498F-AD45-36614CE9AB26}"/>
              </a:ext>
            </a:extLst>
          </p:cNvPr>
          <p:cNvSpPr txBox="1"/>
          <p:nvPr/>
        </p:nvSpPr>
        <p:spPr>
          <a:xfrm>
            <a:off x="2957804" y="3402101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>
                <a:solidFill>
                  <a:schemeClr val="bg2">
                    <a:lumMod val="50000"/>
                  </a:schemeClr>
                </a:solidFill>
              </a:rPr>
              <a:t>正交化</a:t>
            </a:r>
          </a:p>
        </p:txBody>
      </p:sp>
    </p:spTree>
    <p:extLst>
      <p:ext uri="{BB962C8B-B14F-4D97-AF65-F5344CB8AC3E}">
        <p14:creationId xmlns:p14="http://schemas.microsoft.com/office/powerpoint/2010/main" val="3958524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D912ABBE-8066-4EF0-892A-523903030A7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331397" y="1159362"/>
            <a:ext cx="6842149" cy="5525875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D4726BF4-E41D-4CE4-8AB6-8759F7C70BC7}"/>
              </a:ext>
            </a:extLst>
          </p:cNvPr>
          <p:cNvSpPr/>
          <p:nvPr/>
        </p:nvSpPr>
        <p:spPr>
          <a:xfrm>
            <a:off x="765388" y="641093"/>
            <a:ext cx="2544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u="sng" kern="0" dirty="0">
                <a:latin typeface="+mj-ea"/>
                <a:ea typeface="+mj-ea"/>
              </a:rPr>
              <a:t>X(t)</a:t>
            </a:r>
            <a:r>
              <a:rPr lang="zh-TW" altLang="zh-TW" u="sng" kern="0" dirty="0">
                <a:latin typeface="+mj-ea"/>
                <a:ea typeface="+mj-ea"/>
              </a:rPr>
              <a:t>和</a:t>
            </a:r>
            <a:r>
              <a:rPr lang="en-US" altLang="zh-TW" u="sng" kern="0" dirty="0">
                <a:latin typeface="+mj-ea"/>
                <a:ea typeface="+mj-ea"/>
              </a:rPr>
              <a:t>Y(t)</a:t>
            </a:r>
            <a:r>
              <a:rPr lang="zh-TW" altLang="zh-TW" u="sng" kern="0" dirty="0">
                <a:latin typeface="+mj-ea"/>
                <a:ea typeface="+mj-ea"/>
              </a:rPr>
              <a:t>的四期三維樹</a:t>
            </a:r>
            <a:endParaRPr lang="zh-TW" altLang="en-US" u="sng" kern="0" dirty="0">
              <a:latin typeface="+mj-ea"/>
              <a:ea typeface="+mj-ea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6E25A865-3EAD-49D7-B08A-3BB9BE492B47}"/>
              </a:ext>
            </a:extLst>
          </p:cNvPr>
          <p:cNvSpPr txBox="1"/>
          <p:nvPr/>
        </p:nvSpPr>
        <p:spPr>
          <a:xfrm>
            <a:off x="765388" y="1159362"/>
            <a:ext cx="54832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kern="0" dirty="0">
                <a:latin typeface="+mj-ea"/>
                <a:ea typeface="+mj-ea"/>
              </a:rPr>
              <a:t>首先在</a:t>
            </a:r>
            <a:r>
              <a:rPr lang="en-US" altLang="zh-TW" sz="1400" kern="0" dirty="0">
                <a:latin typeface="+mj-ea"/>
                <a:ea typeface="+mj-ea"/>
              </a:rPr>
              <a:t>Y-t</a:t>
            </a:r>
            <a:r>
              <a:rPr lang="zh-TW" altLang="en-US" sz="1400" kern="0" dirty="0">
                <a:latin typeface="+mj-ea"/>
                <a:ea typeface="+mj-ea"/>
              </a:rPr>
              <a:t>平面上建構利率樹，</a:t>
            </a:r>
            <a:endParaRPr lang="en-US" altLang="zh-TW" sz="1400" kern="0" dirty="0">
              <a:latin typeface="+mj-ea"/>
              <a:ea typeface="+mj-ea"/>
            </a:endParaRPr>
          </a:p>
          <a:p>
            <a:r>
              <a:rPr lang="zh-TW" altLang="en-US" sz="1400" kern="0" dirty="0">
                <a:latin typeface="+mj-ea"/>
                <a:ea typeface="+mj-ea"/>
              </a:rPr>
              <a:t>接著以此作為基礎在每個短利節點往上延伸出相應短利之房價樹。</a:t>
            </a:r>
          </a:p>
        </p:txBody>
      </p:sp>
    </p:spTree>
    <p:extLst>
      <p:ext uri="{BB962C8B-B14F-4D97-AF65-F5344CB8AC3E}">
        <p14:creationId xmlns:p14="http://schemas.microsoft.com/office/powerpoint/2010/main" val="1864211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8392C33A-77EF-4176-817A-139216064DA7}"/>
              </a:ext>
            </a:extLst>
          </p:cNvPr>
          <p:cNvSpPr/>
          <p:nvPr/>
        </p:nvSpPr>
        <p:spPr>
          <a:xfrm>
            <a:off x="622041" y="575938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sz="2000" b="1" kern="0" dirty="0">
                <a:latin typeface="+mj-ea"/>
                <a:ea typeface="+mj-ea"/>
              </a:rPr>
              <a:t>3.</a:t>
            </a:r>
            <a:r>
              <a:rPr lang="zh-TW" altLang="zh-TW" sz="2000" b="1" kern="0" dirty="0">
                <a:latin typeface="+mj-ea"/>
                <a:ea typeface="+mj-ea"/>
              </a:rPr>
              <a:t>將死亡率納入三維樹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6EE3B4D7-ED52-4A7C-BFDA-B38140F00DB2}"/>
              </a:ext>
            </a:extLst>
          </p:cNvPr>
          <p:cNvSpPr/>
          <p:nvPr/>
        </p:nvSpPr>
        <p:spPr>
          <a:xfrm>
            <a:off x="1247191" y="2801106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u="sng" kern="0" dirty="0">
                <a:latin typeface="+mn-ea"/>
                <a:cs typeface="CMR10"/>
              </a:rPr>
              <a:t>死亡率模型</a:t>
            </a:r>
            <a:endParaRPr lang="zh-TW" altLang="zh-TW" sz="2000" u="sng" kern="100" dirty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411D14B9-5BE4-48CA-BABD-C50BB2EC15FC}"/>
              </a:ext>
            </a:extLst>
          </p:cNvPr>
          <p:cNvSpPr/>
          <p:nvPr/>
        </p:nvSpPr>
        <p:spPr>
          <a:xfrm>
            <a:off x="1247192" y="1401253"/>
            <a:ext cx="83260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kern="0" dirty="0">
                <a:latin typeface="+mj-ea"/>
                <a:ea typeface="+mj-ea"/>
              </a:rPr>
              <a:t>由於保單持有人的死亡將導致</a:t>
            </a:r>
            <a:r>
              <a:rPr lang="en-US" altLang="zh-TW" kern="0" dirty="0">
                <a:latin typeface="+mj-ea"/>
                <a:ea typeface="+mj-ea"/>
              </a:rPr>
              <a:t>RM</a:t>
            </a:r>
            <a:r>
              <a:rPr lang="zh-TW" altLang="en-US" kern="0" dirty="0">
                <a:latin typeface="+mj-ea"/>
                <a:ea typeface="+mj-ea"/>
              </a:rPr>
              <a:t>合約的終止</a:t>
            </a:r>
            <a:r>
              <a:rPr lang="zh-TW" altLang="zh-TW" kern="0" dirty="0">
                <a:latin typeface="+mj-ea"/>
                <a:ea typeface="+mj-ea"/>
              </a:rPr>
              <a:t>，因此死亡風險應納入三維樹中。</a:t>
            </a:r>
            <a:endParaRPr lang="en-US" altLang="zh-TW" kern="0" dirty="0">
              <a:latin typeface="+mj-ea"/>
              <a:ea typeface="+mj-ea"/>
            </a:endParaRPr>
          </a:p>
          <a:p>
            <a:r>
              <a:rPr lang="zh-TW" altLang="zh-TW" kern="0" dirty="0">
                <a:latin typeface="+mj-ea"/>
                <a:ea typeface="+mj-ea"/>
              </a:rPr>
              <a:t>我們</a:t>
            </a:r>
            <a:r>
              <a:rPr lang="zh-TW" altLang="en-US" kern="0" dirty="0">
                <a:latin typeface="+mj-ea"/>
                <a:ea typeface="+mj-ea"/>
              </a:rPr>
              <a:t>遵循</a:t>
            </a:r>
            <a:r>
              <a:rPr lang="en-US" altLang="zh-TW" kern="0" dirty="0">
                <a:latin typeface="+mj-ea"/>
                <a:ea typeface="+mj-ea"/>
              </a:rPr>
              <a:t>Dai et al. (2015)</a:t>
            </a:r>
            <a:r>
              <a:rPr lang="zh-TW" altLang="zh-TW" kern="0" dirty="0">
                <a:latin typeface="+mj-ea"/>
                <a:ea typeface="+mj-ea"/>
              </a:rPr>
              <a:t>的</a:t>
            </a:r>
            <a:r>
              <a:rPr lang="zh-TW" altLang="en-US" kern="0" dirty="0">
                <a:latin typeface="+mj-ea"/>
                <a:ea typeface="+mj-ea"/>
              </a:rPr>
              <a:t>論述，</a:t>
            </a:r>
            <a:endParaRPr lang="en-US" altLang="zh-TW" kern="0" dirty="0">
              <a:latin typeface="+mj-ea"/>
              <a:ea typeface="+mj-ea"/>
            </a:endParaRPr>
          </a:p>
          <a:p>
            <a:r>
              <a:rPr lang="zh-TW" altLang="en-US" kern="0" dirty="0">
                <a:latin typeface="+mj-ea"/>
                <a:ea typeface="+mj-ea"/>
              </a:rPr>
              <a:t>假設</a:t>
            </a:r>
            <a:r>
              <a:rPr lang="zh-TW" altLang="zh-TW" kern="0" dirty="0">
                <a:latin typeface="+mj-ea"/>
                <a:ea typeface="+mj-ea"/>
              </a:rPr>
              <a:t>死亡風險獨立於短期利率和房地產價格</a:t>
            </a:r>
            <a:r>
              <a:rPr lang="zh-TW" altLang="en-US" kern="0" dirty="0">
                <a:latin typeface="+mj-ea"/>
                <a:ea typeface="+mj-ea"/>
              </a:rPr>
              <a:t>。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FA8C6D88-B92E-49FF-8637-B1A52A6A172E}"/>
                  </a:ext>
                </a:extLst>
              </p:cNvPr>
              <p:cNvSpPr txBox="1"/>
              <p:nvPr/>
            </p:nvSpPr>
            <p:spPr>
              <a:xfrm>
                <a:off x="1658796" y="3327238"/>
                <a:ext cx="2956899" cy="4049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altLang="zh-TW" i="1" kern="0"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TW" kern="0"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altLang="zh-TW" i="1" kern="0">
                                  <a:latin typeface="Cambria Math" panose="02040503050406030204" pitchFamily="18" charset="0"/>
                                  <a:ea typeface="+mj-ea"/>
                                  <a:cs typeface="CMR1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TW" i="1" kern="0">
                                      <a:latin typeface="Cambria Math" panose="02040503050406030204" pitchFamily="18" charset="0"/>
                                      <a:ea typeface="+mj-ea"/>
                                      <a:cs typeface="CMR1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kern="0">
                                      <a:latin typeface="Cambria Math" panose="02040503050406030204" pitchFamily="18" charset="0"/>
                                      <a:ea typeface="+mj-ea"/>
                                      <a:cs typeface="CMR1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altLang="zh-TW" kern="0">
                                      <a:latin typeface="Cambria Math" panose="02040503050406030204" pitchFamily="18" charset="0"/>
                                      <a:ea typeface="+mj-ea"/>
                                      <a:cs typeface="CMR10"/>
                                    </a:rPr>
                                    <m:t>𝑡</m:t>
                                  </m:r>
                                  <m:r>
                                    <a:rPr lang="en-US" altLang="zh-TW" kern="0">
                                      <a:latin typeface="Cambria Math" panose="02040503050406030204" pitchFamily="18" charset="0"/>
                                      <a:ea typeface="+mj-ea"/>
                                      <a:cs typeface="CMR10"/>
                                    </a:rPr>
                                    <m:t>,</m:t>
                                  </m:r>
                                  <m:r>
                                    <a:rPr lang="en-US" altLang="zh-TW" kern="0">
                                      <a:latin typeface="Cambria Math" panose="02040503050406030204" pitchFamily="18" charset="0"/>
                                      <a:ea typeface="+mj-ea"/>
                                      <a:cs typeface="CMR1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altLang="zh-TW" kern="0">
                          <a:latin typeface="Cambria Math" panose="02040503050406030204" pitchFamily="18" charset="0"/>
                          <a:ea typeface="+mj-ea"/>
                          <a:cs typeface="CMR10"/>
                        </a:rPr>
                        <m:t>=</m:t>
                      </m:r>
                      <m:sSub>
                        <m:sSubPr>
                          <m:ctrlPr>
                            <a:rPr lang="en-US" altLang="zh-TW" i="1" kern="0"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</m:ctrlPr>
                        </m:sSubPr>
                        <m:e>
                          <m:r>
                            <a:rPr lang="en-US" altLang="zh-TW" kern="0"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𝛼</m:t>
                          </m:r>
                        </m:e>
                        <m:sub>
                          <m:r>
                            <a:rPr lang="en-US" altLang="zh-TW" kern="0"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𝑥</m:t>
                          </m:r>
                        </m:sub>
                      </m:sSub>
                      <m:r>
                        <a:rPr lang="en-US" altLang="zh-TW" kern="0">
                          <a:latin typeface="Cambria Math" panose="02040503050406030204" pitchFamily="18" charset="0"/>
                          <a:ea typeface="+mj-ea"/>
                          <a:cs typeface="CMR10"/>
                        </a:rPr>
                        <m:t>+</m:t>
                      </m:r>
                      <m:sSub>
                        <m:sSubPr>
                          <m:ctrlPr>
                            <a:rPr lang="en-US" altLang="zh-TW" i="1" kern="0"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</m:ctrlPr>
                        </m:sSubPr>
                        <m:e>
                          <m:r>
                            <a:rPr lang="en-US" altLang="zh-TW" kern="0"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𝛽</m:t>
                          </m:r>
                        </m:e>
                        <m:sub>
                          <m:r>
                            <a:rPr lang="en-US" altLang="zh-TW" kern="0"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𝑥</m:t>
                          </m:r>
                        </m:sub>
                      </m:sSub>
                      <m:sSub>
                        <m:sSubPr>
                          <m:ctrlPr>
                            <a:rPr lang="en-US" altLang="zh-TW" i="1" kern="0"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</m:ctrlPr>
                        </m:sSubPr>
                        <m:e>
                          <m:r>
                            <a:rPr lang="en-US" altLang="zh-TW" kern="0"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𝜅</m:t>
                          </m:r>
                        </m:e>
                        <m:sub>
                          <m:r>
                            <a:rPr lang="en-US" altLang="zh-TW" kern="0"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𝑡</m:t>
                          </m:r>
                        </m:sub>
                      </m:sSub>
                      <m:r>
                        <a:rPr lang="en-US" altLang="zh-TW" kern="0">
                          <a:latin typeface="Cambria Math" panose="02040503050406030204" pitchFamily="18" charset="0"/>
                          <a:ea typeface="+mj-ea"/>
                          <a:cs typeface="CMR10"/>
                        </a:rPr>
                        <m:t>+</m:t>
                      </m:r>
                      <m:sSub>
                        <m:sSubPr>
                          <m:ctrlPr>
                            <a:rPr lang="en-US" altLang="zh-TW" i="1" kern="0"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</m:ctrlPr>
                        </m:sSubPr>
                        <m:e>
                          <m:r>
                            <a:rPr lang="en-US" altLang="zh-TW" kern="0"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𝑒</m:t>
                          </m:r>
                        </m:e>
                        <m:sub>
                          <m:r>
                            <a:rPr lang="en-US" altLang="zh-TW" kern="0"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𝑡</m:t>
                          </m:r>
                          <m:r>
                            <a:rPr lang="en-US" altLang="zh-TW" kern="0"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,</m:t>
                          </m:r>
                          <m:r>
                            <a:rPr lang="en-US" altLang="zh-TW" kern="0">
                              <a:latin typeface="Cambria Math" panose="02040503050406030204" pitchFamily="18" charset="0"/>
                              <a:ea typeface="+mj-ea"/>
                              <a:cs typeface="CMR1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zh-TW" altLang="en-US" kern="0" dirty="0">
                  <a:latin typeface="+mj-ea"/>
                  <a:ea typeface="+mj-ea"/>
                  <a:cs typeface="CMR10"/>
                </a:endParaRPr>
              </a:p>
            </p:txBody>
          </p:sp>
        </mc:Choice>
        <mc:Fallback xmlns="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FA8C6D88-B92E-49FF-8637-B1A52A6A17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8796" y="3327238"/>
                <a:ext cx="2956899" cy="404983"/>
              </a:xfrm>
              <a:prstGeom prst="rect">
                <a:avLst/>
              </a:prstGeom>
              <a:blipFill>
                <a:blip r:embed="rId2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D8641306-619A-4C80-94BA-A50E05D9902F}"/>
                  </a:ext>
                </a:extLst>
              </p:cNvPr>
              <p:cNvSpPr/>
              <p:nvPr/>
            </p:nvSpPr>
            <p:spPr>
              <a:xfrm>
                <a:off x="1751045" y="4086686"/>
                <a:ext cx="3977952" cy="9635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zh-TW" altLang="zh-TW" sz="1400" i="1" ker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TW" sz="1400" ker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α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TW" sz="1400" ker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x</m:t>
                        </m:r>
                      </m:sub>
                    </m:sSub>
                    <m:r>
                      <a:rPr lang="zh-TW" altLang="en-US" sz="1400" i="1" kern="0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+mj-ea"/>
                        <a:cs typeface="CMR10"/>
                      </a:rPr>
                      <m:t>：</m:t>
                    </m:r>
                  </m:oMath>
                </a14:m>
                <a:r>
                  <a:rPr lang="en-US" altLang="zh-TW" sz="1400" kern="0" dirty="0">
                    <a:solidFill>
                      <a:schemeClr val="bg2">
                        <a:lumMod val="50000"/>
                      </a:schemeClr>
                    </a:solidFill>
                    <a:latin typeface="+mj-ea"/>
                    <a:ea typeface="+mj-ea"/>
                    <a:cs typeface="CMR10"/>
                  </a:rPr>
                  <a:t>x</a:t>
                </a:r>
                <a:r>
                  <a:rPr lang="zh-TW" altLang="en-US" sz="1400" kern="0" dirty="0">
                    <a:solidFill>
                      <a:schemeClr val="bg2">
                        <a:lumMod val="50000"/>
                      </a:schemeClr>
                    </a:solidFill>
                    <a:latin typeface="+mj-ea"/>
                    <a:ea typeface="+mj-ea"/>
                    <a:cs typeface="CMR10"/>
                  </a:rPr>
                  <a:t>歲</a:t>
                </a:r>
                <a:r>
                  <a:rPr lang="zh-TW" altLang="zh-TW" sz="1400" kern="0" dirty="0">
                    <a:solidFill>
                      <a:schemeClr val="bg2">
                        <a:lumMod val="50000"/>
                      </a:schemeClr>
                    </a:solidFill>
                    <a:latin typeface="+mj-ea"/>
                    <a:ea typeface="+mj-ea"/>
                    <a:cs typeface="CMR10"/>
                  </a:rPr>
                  <a:t>的平均死亡率</a:t>
                </a:r>
                <a:endParaRPr lang="en-US" altLang="zh-TW" sz="1400" kern="0" dirty="0">
                  <a:solidFill>
                    <a:schemeClr val="bg2">
                      <a:lumMod val="50000"/>
                    </a:schemeClr>
                  </a:solidFill>
                  <a:latin typeface="+mj-ea"/>
                  <a:ea typeface="+mj-ea"/>
                  <a:cs typeface="CMR1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zh-TW" altLang="zh-TW" sz="1400" i="1" ker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TW" sz="1400" ker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β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TW" sz="1400" ker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x</m:t>
                        </m:r>
                      </m:sub>
                    </m:sSub>
                    <m:r>
                      <a:rPr lang="zh-TW" altLang="en-US" sz="1400" i="1" kern="0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+mj-ea"/>
                        <a:cs typeface="CMR10"/>
                      </a:rPr>
                      <m:t>：</m:t>
                    </m:r>
                  </m:oMath>
                </a14:m>
                <a:r>
                  <a:rPr lang="zh-TW" altLang="zh-TW" sz="1400" kern="0" dirty="0">
                    <a:solidFill>
                      <a:schemeClr val="bg2">
                        <a:lumMod val="50000"/>
                      </a:schemeClr>
                    </a:solidFill>
                    <a:latin typeface="+mj-ea"/>
                    <a:ea typeface="+mj-ea"/>
                    <a:cs typeface="CMR10"/>
                  </a:rPr>
                  <a:t>隨著時間的變化，</a:t>
                </a:r>
                <a:r>
                  <a:rPr lang="en-US" altLang="zh-TW" sz="1400" kern="0" dirty="0">
                    <a:solidFill>
                      <a:schemeClr val="bg2">
                        <a:lumMod val="50000"/>
                      </a:schemeClr>
                    </a:solidFill>
                    <a:latin typeface="+mj-ea"/>
                    <a:ea typeface="+mj-ea"/>
                    <a:cs typeface="CMR10"/>
                  </a:rPr>
                  <a:t>x</a:t>
                </a:r>
                <a:r>
                  <a:rPr lang="zh-TW" altLang="zh-TW" sz="1400" kern="0" dirty="0">
                    <a:solidFill>
                      <a:schemeClr val="bg2">
                        <a:lumMod val="50000"/>
                      </a:schemeClr>
                    </a:solidFill>
                    <a:latin typeface="+mj-ea"/>
                    <a:ea typeface="+mj-ea"/>
                    <a:cs typeface="CMR10"/>
                  </a:rPr>
                  <a:t>歲時的死亡率變化量</a:t>
                </a:r>
                <a:endParaRPr lang="en-US" altLang="zh-TW" sz="1400" kern="0" dirty="0">
                  <a:solidFill>
                    <a:schemeClr val="bg2">
                      <a:lumMod val="50000"/>
                    </a:schemeClr>
                  </a:solidFill>
                  <a:latin typeface="+mj-ea"/>
                  <a:ea typeface="+mj-ea"/>
                  <a:cs typeface="CMR1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zh-TW" altLang="zh-TW" sz="1400" i="1" ker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TW" sz="1400" ker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κ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TW" sz="1400" ker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t</m:t>
                        </m:r>
                      </m:sub>
                    </m:sSub>
                  </m:oMath>
                </a14:m>
                <a:r>
                  <a:rPr lang="zh-TW" altLang="en-US" sz="1400" kern="0" dirty="0">
                    <a:solidFill>
                      <a:schemeClr val="bg2">
                        <a:lumMod val="50000"/>
                      </a:schemeClr>
                    </a:solidFill>
                    <a:latin typeface="+mj-ea"/>
                    <a:ea typeface="+mj-ea"/>
                    <a:cs typeface="CMR10"/>
                  </a:rPr>
                  <a:t>：第</a:t>
                </a:r>
                <a:r>
                  <a:rPr lang="en-US" altLang="zh-TW" sz="1400" kern="0" dirty="0">
                    <a:solidFill>
                      <a:schemeClr val="bg2">
                        <a:lumMod val="50000"/>
                      </a:schemeClr>
                    </a:solidFill>
                    <a:latin typeface="+mj-ea"/>
                    <a:ea typeface="+mj-ea"/>
                    <a:cs typeface="CMR10"/>
                  </a:rPr>
                  <a:t>t</a:t>
                </a:r>
                <a:r>
                  <a:rPr lang="zh-TW" altLang="zh-TW" sz="1400" kern="0" dirty="0">
                    <a:solidFill>
                      <a:schemeClr val="bg2">
                        <a:lumMod val="50000"/>
                      </a:schemeClr>
                    </a:solidFill>
                    <a:latin typeface="+mj-ea"/>
                    <a:ea typeface="+mj-ea"/>
                    <a:cs typeface="CMR10"/>
                  </a:rPr>
                  <a:t>年的</a:t>
                </a:r>
                <a:r>
                  <a:rPr lang="zh-TW" altLang="en-US" sz="1400" kern="0" dirty="0">
                    <a:solidFill>
                      <a:schemeClr val="bg2">
                        <a:lumMod val="50000"/>
                      </a:schemeClr>
                    </a:solidFill>
                    <a:latin typeface="+mj-ea"/>
                    <a:ea typeface="+mj-ea"/>
                    <a:cs typeface="CMR10"/>
                  </a:rPr>
                  <a:t>時間效果</a:t>
                </a:r>
                <a:r>
                  <a:rPr lang="en-US" altLang="zh-TW" sz="1400" kern="0" dirty="0">
                    <a:solidFill>
                      <a:schemeClr val="bg2">
                        <a:lumMod val="50000"/>
                      </a:schemeClr>
                    </a:solidFill>
                    <a:latin typeface="+mj-ea"/>
                    <a:ea typeface="+mj-ea"/>
                    <a:cs typeface="CMR10"/>
                  </a:rPr>
                  <a:t>(</a:t>
                </a:r>
                <a:r>
                  <a:rPr lang="zh-TW" altLang="en-US" sz="1400" kern="0" dirty="0">
                    <a:solidFill>
                      <a:schemeClr val="bg2">
                        <a:lumMod val="50000"/>
                      </a:schemeClr>
                    </a:solidFill>
                    <a:latin typeface="+mj-ea"/>
                    <a:ea typeface="+mj-ea"/>
                    <a:cs typeface="CMR10"/>
                  </a:rPr>
                  <a:t>特定時間下的階段效果</a:t>
                </a:r>
                <a:r>
                  <a:rPr lang="en-US" altLang="zh-TW" sz="1400" kern="0" dirty="0">
                    <a:solidFill>
                      <a:schemeClr val="bg2">
                        <a:lumMod val="50000"/>
                      </a:schemeClr>
                    </a:solidFill>
                    <a:latin typeface="+mj-ea"/>
                    <a:ea typeface="+mj-ea"/>
                    <a:cs typeface="CMR10"/>
                  </a:rPr>
                  <a:t>)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zh-TW" altLang="zh-TW" sz="1400" i="1" ker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TW" sz="1400" ker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e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TW" sz="1400" ker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t</m:t>
                        </m:r>
                        <m:r>
                          <a:rPr lang="en-US" altLang="zh-TW" sz="1400" ker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altLang="zh-TW" sz="1400" ker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+mj-ea"/>
                            <a:cs typeface="CMR10"/>
                          </a:rPr>
                          <m:t>x</m:t>
                        </m:r>
                      </m:sub>
                    </m:sSub>
                  </m:oMath>
                </a14:m>
                <a:r>
                  <a:rPr lang="zh-TW" altLang="en-US" sz="1400" kern="0" dirty="0">
                    <a:solidFill>
                      <a:schemeClr val="bg2">
                        <a:lumMod val="50000"/>
                      </a:schemeClr>
                    </a:solidFill>
                    <a:latin typeface="+mj-ea"/>
                    <a:ea typeface="+mj-ea"/>
                    <a:cs typeface="CMR10"/>
                  </a:rPr>
                  <a:t>：</a:t>
                </a:r>
                <a:r>
                  <a:rPr lang="zh-TW" altLang="zh-TW" sz="1400" kern="0" dirty="0">
                    <a:solidFill>
                      <a:schemeClr val="bg2">
                        <a:lumMod val="50000"/>
                      </a:schemeClr>
                    </a:solidFill>
                    <a:latin typeface="+mj-ea"/>
                    <a:ea typeface="+mj-ea"/>
                    <a:cs typeface="CMR10"/>
                  </a:rPr>
                  <a:t>殘差</a:t>
                </a:r>
                <a:endParaRPr lang="zh-TW" altLang="en-US" sz="1400" kern="0" dirty="0">
                  <a:solidFill>
                    <a:schemeClr val="bg2">
                      <a:lumMod val="50000"/>
                    </a:schemeClr>
                  </a:solidFill>
                  <a:latin typeface="+mj-ea"/>
                  <a:ea typeface="+mj-ea"/>
                  <a:cs typeface="CMR10"/>
                </a:endParaRPr>
              </a:p>
            </p:txBody>
          </p:sp>
        </mc:Choice>
        <mc:Fallback xmlns=""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D8641306-619A-4C80-94BA-A50E05D9902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1045" y="4086686"/>
                <a:ext cx="3977952" cy="963534"/>
              </a:xfrm>
              <a:prstGeom prst="rect">
                <a:avLst/>
              </a:prstGeom>
              <a:blipFill>
                <a:blip r:embed="rId3"/>
                <a:stretch>
                  <a:fillRect t="-1266" b="-443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565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5070</TotalTime>
  <Words>2479</Words>
  <Application>Microsoft Office PowerPoint</Application>
  <PresentationFormat>寬螢幕</PresentationFormat>
  <Paragraphs>220</Paragraphs>
  <Slides>19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8" baseType="lpstr">
      <vt:lpstr>CMBX12</vt:lpstr>
      <vt:lpstr>CMR10</vt:lpstr>
      <vt:lpstr>微軟正黑體</vt:lpstr>
      <vt:lpstr>新細明體</vt:lpstr>
      <vt:lpstr>Arial</vt:lpstr>
      <vt:lpstr>Calibri</vt:lpstr>
      <vt:lpstr>Cambria Math</vt:lpstr>
      <vt:lpstr>Times New Roman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ASUS</dc:creator>
  <cp:lastModifiedBy>ASUS</cp:lastModifiedBy>
  <cp:revision>78</cp:revision>
  <dcterms:created xsi:type="dcterms:W3CDTF">2021-11-30T21:54:13Z</dcterms:created>
  <dcterms:modified xsi:type="dcterms:W3CDTF">2021-12-10T17:51:56Z</dcterms:modified>
</cp:coreProperties>
</file>